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5" r:id="rId1"/>
  </p:sldMasterIdLst>
  <p:notesMasterIdLst>
    <p:notesMasterId r:id="rId37"/>
  </p:notesMasterIdLst>
  <p:sldIdLst>
    <p:sldId id="467" r:id="rId2"/>
    <p:sldId id="501" r:id="rId3"/>
    <p:sldId id="502" r:id="rId4"/>
    <p:sldId id="503" r:id="rId5"/>
    <p:sldId id="504" r:id="rId6"/>
    <p:sldId id="481" r:id="rId7"/>
    <p:sldId id="480" r:id="rId8"/>
    <p:sldId id="482" r:id="rId9"/>
    <p:sldId id="483" r:id="rId10"/>
    <p:sldId id="484" r:id="rId11"/>
    <p:sldId id="485" r:id="rId12"/>
    <p:sldId id="486" r:id="rId13"/>
    <p:sldId id="487" r:id="rId14"/>
    <p:sldId id="488" r:id="rId15"/>
    <p:sldId id="489" r:id="rId16"/>
    <p:sldId id="490" r:id="rId17"/>
    <p:sldId id="491" r:id="rId18"/>
    <p:sldId id="492" r:id="rId19"/>
    <p:sldId id="493" r:id="rId20"/>
    <p:sldId id="494" r:id="rId21"/>
    <p:sldId id="495" r:id="rId22"/>
    <p:sldId id="496" r:id="rId23"/>
    <p:sldId id="497" r:id="rId24"/>
    <p:sldId id="498" r:id="rId25"/>
    <p:sldId id="499" r:id="rId26"/>
    <p:sldId id="500" r:id="rId27"/>
    <p:sldId id="470" r:id="rId28"/>
    <p:sldId id="471" r:id="rId29"/>
    <p:sldId id="472" r:id="rId30"/>
    <p:sldId id="473" r:id="rId31"/>
    <p:sldId id="474" r:id="rId32"/>
    <p:sldId id="475" r:id="rId33"/>
    <p:sldId id="477" r:id="rId34"/>
    <p:sldId id="476" r:id="rId35"/>
    <p:sldId id="505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0066"/>
    <a:srgbClr val="0000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0" autoAdjust="0"/>
    <p:restoredTop sz="83198" autoAdjust="0"/>
  </p:normalViewPr>
  <p:slideViewPr>
    <p:cSldViewPr>
      <p:cViewPr>
        <p:scale>
          <a:sx n="104" d="100"/>
          <a:sy n="104" d="100"/>
        </p:scale>
        <p:origin x="113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</a:defRPr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fld id="{F5CDB05E-C664-0749-AC83-49D72D6B2D5C}" type="datetimeFigureOut">
              <a:rPr lang="en-US" altLang="en-US"/>
              <a:pPr/>
              <a:t>9/19/23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</a:defRPr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</a:defRPr>
            </a:lvl1pPr>
          </a:lstStyle>
          <a:p>
            <a:fld id="{F4849B03-0B3C-5D4A-9475-D1B845A485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51773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9B03-0B3C-5D4A-9475-D1B845A4854E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1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612538-6AA4-A743-9622-706BA31DB0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6526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6B235E-8B7C-4747-9BE2-9DA4E7077C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1187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9902A6-EDD9-E140-B895-BD1FC49C16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787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237C4-C340-6249-AD6B-41EC63352E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205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A6FB51-61FE-E443-AB1B-A76F080E09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10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647BFF-E266-9F4F-BC8D-E3BF24B193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5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BC6171-8D2D-064E-847E-E221CE0F23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9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5BF4F4-F0DF-E941-9911-4B01AE19AE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5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743DDB-7EF2-E243-BF55-DD4B25178E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05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85921-CDFB-F443-8502-C35095346B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323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8D946A-6C73-CC4E-944D-F7B201FD10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317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99D4F9DA-4163-2948-B5D4-57007C37C8A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1" r:id="rId1"/>
    <p:sldLayoutId id="2147484682" r:id="rId2"/>
    <p:sldLayoutId id="2147484683" r:id="rId3"/>
    <p:sldLayoutId id="2147484684" r:id="rId4"/>
    <p:sldLayoutId id="2147484685" r:id="rId5"/>
    <p:sldLayoutId id="2147484686" r:id="rId6"/>
    <p:sldLayoutId id="2147484687" r:id="rId7"/>
    <p:sldLayoutId id="2147484688" r:id="rId8"/>
    <p:sldLayoutId id="2147484689" r:id="rId9"/>
    <p:sldLayoutId id="2147484690" r:id="rId10"/>
    <p:sldLayoutId id="21474846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241300"/>
            <a:ext cx="8191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6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09600" y="2351735"/>
            <a:ext cx="7772400" cy="1470025"/>
          </a:xfrm>
        </p:spPr>
        <p:txBody>
          <a:bodyPr/>
          <a:lstStyle/>
          <a:p>
            <a:r>
              <a:rPr lang="sr-Cyrl-CS" sz="3200" dirty="0" smtClean="0">
                <a:latin typeface="Times" charset="0"/>
                <a:ea typeface="Times" charset="0"/>
                <a:cs typeface="Times" charset="0"/>
              </a:rPr>
              <a:t>Urgent </a:t>
            </a:r>
            <a:r>
              <a:rPr lang="sr-Cyrl-CS" sz="3200" dirty="0" err="1" smtClean="0">
                <a:latin typeface="Times" charset="0"/>
                <a:ea typeface="Times" charset="0"/>
                <a:cs typeface="Times" charset="0"/>
              </a:rPr>
              <a:t>conditions</a:t>
            </a:r>
            <a:r>
              <a:rPr lang="sr-Cyrl-CS" sz="3200" dirty="0" smtClean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sr-Cyrl-CS" sz="3200" dirty="0" err="1" smtClean="0">
                <a:latin typeface="Times" charset="0"/>
                <a:ea typeface="Times" charset="0"/>
                <a:cs typeface="Times" charset="0"/>
              </a:rPr>
              <a:t>in</a:t>
            </a:r>
            <a:r>
              <a:rPr lang="sr-Cyrl-CS" sz="3200" dirty="0" smtClean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sr-Cyrl-CS" sz="3200" dirty="0" err="1" smtClean="0">
                <a:latin typeface="Times" charset="0"/>
                <a:ea typeface="Times" charset="0"/>
                <a:cs typeface="Times" charset="0"/>
              </a:rPr>
              <a:t>cardiology</a:t>
            </a:r>
            <a:r>
              <a:rPr lang="en-US" sz="3200" dirty="0" smtClean="0">
                <a:latin typeface="Times" charset="0"/>
                <a:ea typeface="Times" charset="0"/>
                <a:cs typeface="Times" charset="0"/>
              </a:rPr>
              <a:t> </a:t>
            </a:r>
            <a:endParaRPr lang="en-US" altLang="en-US" sz="32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88067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428750" y="5105400"/>
            <a:ext cx="6400800" cy="1752600"/>
          </a:xfrm>
        </p:spPr>
        <p:txBody>
          <a:bodyPr/>
          <a:lstStyle/>
          <a:p>
            <a:pPr eaLnBrk="1" hangingPunct="1"/>
            <a:endParaRPr lang="x-none" altLang="en-US" sz="2800"/>
          </a:p>
          <a:p>
            <a:pPr eaLnBrk="1" hangingPunct="1"/>
            <a:endParaRPr lang="en-US" altLang="en-US" sz="2800"/>
          </a:p>
        </p:txBody>
      </p:sp>
      <p:sp>
        <p:nvSpPr>
          <p:cNvPr id="88068" name="TextBox 6"/>
          <p:cNvSpPr txBox="1">
            <a:spLocks noChangeArrowheads="1"/>
          </p:cNvSpPr>
          <p:nvPr/>
        </p:nvSpPr>
        <p:spPr bwMode="auto">
          <a:xfrm>
            <a:off x="114300" y="1228283"/>
            <a:ext cx="876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solidFill>
                  <a:srgbClr val="000000"/>
                </a:solidFill>
                <a:latin typeface="Times" charset="0"/>
                <a:ea typeface="Times" charset="0"/>
                <a:cs typeface="Times" charset="0"/>
              </a:rPr>
              <a:t>Internal medicine, IV year</a:t>
            </a:r>
            <a:endParaRPr lang="x-none" altLang="en-US" sz="2400" dirty="0">
              <a:solidFill>
                <a:srgbClr val="000000"/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88069" name="Title 1"/>
          <p:cNvSpPr txBox="1">
            <a:spLocks/>
          </p:cNvSpPr>
          <p:nvPr/>
        </p:nvSpPr>
        <p:spPr bwMode="auto">
          <a:xfrm>
            <a:off x="1066800" y="4648200"/>
            <a:ext cx="68580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latin typeface="Times" charset="0"/>
                <a:ea typeface="Times" charset="0"/>
                <a:cs typeface="Times" charset="0"/>
              </a:rPr>
              <a:t>Asst. prof. </a:t>
            </a:r>
            <a:r>
              <a:rPr lang="en-US" altLang="en-US" sz="2400" dirty="0" err="1" smtClean="0">
                <a:latin typeface="Times" charset="0"/>
                <a:ea typeface="Times" charset="0"/>
                <a:cs typeface="Times" charset="0"/>
              </a:rPr>
              <a:t>Miodrag</a:t>
            </a:r>
            <a:r>
              <a:rPr lang="en-US" altLang="en-US" sz="2400" dirty="0" smtClean="0">
                <a:latin typeface="Times" charset="0"/>
                <a:ea typeface="Times" charset="0"/>
                <a:cs typeface="Times" charset="0"/>
              </a:rPr>
              <a:t> Sreckovic</a:t>
            </a:r>
            <a:endParaRPr lang="en-US" altLang="en-US" sz="24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88070" name="TextBox 6"/>
          <p:cNvSpPr txBox="1">
            <a:spLocks noChangeArrowheads="1"/>
          </p:cNvSpPr>
          <p:nvPr/>
        </p:nvSpPr>
        <p:spPr bwMode="auto">
          <a:xfrm>
            <a:off x="3282268" y="1680870"/>
            <a:ext cx="22493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sr-Latn-CS" sz="1800" dirty="0" smtClean="0">
                <a:latin typeface="Times" charset="0"/>
                <a:ea typeface="Times" charset="0"/>
                <a:cs typeface="Times" charset="0"/>
              </a:rPr>
              <a:t>Seventh week lectures</a:t>
            </a:r>
            <a:endParaRPr lang="en-US" altLang="sr-Latn-CS" sz="1800" dirty="0">
              <a:latin typeface="Times" charset="0"/>
              <a:ea typeface="Times" charset="0"/>
              <a:cs typeface="Time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4">
            <a:extLst>
              <a:ext uri="{FF2B5EF4-FFF2-40B4-BE49-F238E27FC236}">
                <a16:creationId xmlns="" xmlns:a16="http://schemas.microsoft.com/office/drawing/2014/main" id="{E5597E63-5030-A5FC-CA5E-8FEBC6FB8E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3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5">
            <a:extLst>
              <a:ext uri="{FF2B5EF4-FFF2-40B4-BE49-F238E27FC236}">
                <a16:creationId xmlns="" xmlns:a16="http://schemas.microsoft.com/office/drawing/2014/main" id="{2D8C53A4-F093-7C36-0FA0-7C062124BF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21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6">
            <a:extLst>
              <a:ext uri="{FF2B5EF4-FFF2-40B4-BE49-F238E27FC236}">
                <a16:creationId xmlns="" xmlns:a16="http://schemas.microsoft.com/office/drawing/2014/main" id="{F916C6D7-C237-34D5-8F99-0F8CEAF53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78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7">
            <a:extLst>
              <a:ext uri="{FF2B5EF4-FFF2-40B4-BE49-F238E27FC236}">
                <a16:creationId xmlns="" xmlns:a16="http://schemas.microsoft.com/office/drawing/2014/main" id="{2B8361F7-8A71-F7EB-698E-75897D919B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4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7">
            <a:extLst>
              <a:ext uri="{FF2B5EF4-FFF2-40B4-BE49-F238E27FC236}">
                <a16:creationId xmlns="" xmlns:a16="http://schemas.microsoft.com/office/drawing/2014/main" id="{5818A886-366E-6F1C-3C05-6FFC64166D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86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8">
            <a:extLst>
              <a:ext uri="{FF2B5EF4-FFF2-40B4-BE49-F238E27FC236}">
                <a16:creationId xmlns="" xmlns:a16="http://schemas.microsoft.com/office/drawing/2014/main" id="{ACF43CE7-86ED-8FBD-FE7B-12A563ADE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4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9">
            <a:extLst>
              <a:ext uri="{FF2B5EF4-FFF2-40B4-BE49-F238E27FC236}">
                <a16:creationId xmlns="" xmlns:a16="http://schemas.microsoft.com/office/drawing/2014/main" id="{1247E202-8EAD-92FF-38F5-36665FE5F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0">
            <a:extLst>
              <a:ext uri="{FF2B5EF4-FFF2-40B4-BE49-F238E27FC236}">
                <a16:creationId xmlns="" xmlns:a16="http://schemas.microsoft.com/office/drawing/2014/main" id="{363C6648-4891-85D7-3715-DC602A44A4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19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0">
            <a:extLst>
              <a:ext uri="{FF2B5EF4-FFF2-40B4-BE49-F238E27FC236}">
                <a16:creationId xmlns="" xmlns:a16="http://schemas.microsoft.com/office/drawing/2014/main" id="{FA7B57F6-B951-C831-9E2B-BE959947AF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05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1">
            <a:extLst>
              <a:ext uri="{FF2B5EF4-FFF2-40B4-BE49-F238E27FC236}">
                <a16:creationId xmlns="" xmlns:a16="http://schemas.microsoft.com/office/drawing/2014/main" id="{B30FA2F4-C4F4-589E-47FB-A2ADD381C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61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rPr>
              <a:t>Cardiac arrest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Cardiac arrest is defined by cessation of circulation, and can result from many different disease processes, injuries or circumstances</a:t>
            </a:r>
            <a:r>
              <a:rPr lang="en-US" sz="2800" dirty="0" smtClean="0">
                <a:latin typeface="Times" charset="0"/>
                <a:ea typeface="Times" charset="0"/>
                <a:cs typeface="Times" charset="0"/>
              </a:rPr>
              <a:t>.</a:t>
            </a:r>
          </a:p>
          <a:p>
            <a:pPr marL="0" indent="0" algn="just">
              <a:buNone/>
            </a:pPr>
            <a:endParaRPr lang="en-US" sz="2800" dirty="0">
              <a:latin typeface="Times" charset="0"/>
              <a:ea typeface="Times" charset="0"/>
              <a:cs typeface="Times" charset="0"/>
            </a:endParaRPr>
          </a:p>
          <a:p>
            <a:pPr marL="0" indent="0" algn="just">
              <a:buNone/>
            </a:pP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Much of the literature sorts cardiac arrest into medical and non-medical causes</a:t>
            </a:r>
            <a:r>
              <a:rPr lang="en-US" sz="2800" dirty="0" smtClean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previously referred to as “presumed cardiac” and “</a:t>
            </a:r>
            <a:r>
              <a:rPr lang="en-US" sz="2800" dirty="0" err="1">
                <a:latin typeface="Times" charset="0"/>
                <a:ea typeface="Times" charset="0"/>
                <a:cs typeface="Times" charset="0"/>
              </a:rPr>
              <a:t>noncardiac</a:t>
            </a: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” causes</a:t>
            </a:r>
            <a:r>
              <a:rPr lang="en-US" sz="2800" dirty="0" smtClean="0">
                <a:latin typeface="Times" charset="0"/>
                <a:ea typeface="Times" charset="0"/>
                <a:cs typeface="Times" charset="0"/>
              </a:rPr>
              <a:t>.</a:t>
            </a:r>
            <a:endParaRPr lang="en-US" sz="28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059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2">
            <a:extLst>
              <a:ext uri="{FF2B5EF4-FFF2-40B4-BE49-F238E27FC236}">
                <a16:creationId xmlns="" xmlns:a16="http://schemas.microsoft.com/office/drawing/2014/main" id="{140219E0-2E32-6439-D4AF-088E54A57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270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7">
            <a:extLst>
              <a:ext uri="{FF2B5EF4-FFF2-40B4-BE49-F238E27FC236}">
                <a16:creationId xmlns="" xmlns:a16="http://schemas.microsoft.com/office/drawing/2014/main" id="{60141012-9502-3A6B-014F-8C0EA8A9C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49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8">
            <a:extLst>
              <a:ext uri="{FF2B5EF4-FFF2-40B4-BE49-F238E27FC236}">
                <a16:creationId xmlns="" xmlns:a16="http://schemas.microsoft.com/office/drawing/2014/main" id="{0DE2C132-27B6-AF6C-FE1F-A51081E69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46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0">
            <a:extLst>
              <a:ext uri="{FF2B5EF4-FFF2-40B4-BE49-F238E27FC236}">
                <a16:creationId xmlns="" xmlns:a16="http://schemas.microsoft.com/office/drawing/2014/main" id="{8A327429-596D-D331-D9DB-CA436D45DA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15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1">
            <a:extLst>
              <a:ext uri="{FF2B5EF4-FFF2-40B4-BE49-F238E27FC236}">
                <a16:creationId xmlns="" xmlns:a16="http://schemas.microsoft.com/office/drawing/2014/main" id="{D15E2CA6-E397-6131-B97F-93DFF35AFC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57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2">
            <a:extLst>
              <a:ext uri="{FF2B5EF4-FFF2-40B4-BE49-F238E27FC236}">
                <a16:creationId xmlns="" xmlns:a16="http://schemas.microsoft.com/office/drawing/2014/main" id="{A15BE87F-ECB4-0AF3-01E9-98A46A9EA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91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3">
            <a:extLst>
              <a:ext uri="{FF2B5EF4-FFF2-40B4-BE49-F238E27FC236}">
                <a16:creationId xmlns="" xmlns:a16="http://schemas.microsoft.com/office/drawing/2014/main" id="{0ED53E2E-3E66-149E-9F94-597803C57E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03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Asystole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>
                <a:latin typeface="Times" charset="0"/>
                <a:ea typeface="Times" charset="0"/>
                <a:cs typeface="Times" charset="0"/>
              </a:rPr>
              <a:t>Asystole, colloquially referred to as </a:t>
            </a:r>
            <a:r>
              <a:rPr lang="en-US" dirty="0" err="1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flatline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, represents the </a:t>
            </a: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cessation of electrical and mechanical activity of the heart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. </a:t>
            </a:r>
            <a:endParaRPr lang="en-US" dirty="0" smtClean="0">
              <a:latin typeface="Times" charset="0"/>
              <a:ea typeface="Times" charset="0"/>
              <a:cs typeface="Times" charset="0"/>
            </a:endParaRPr>
          </a:p>
          <a:p>
            <a:pPr marL="0" indent="0" algn="just">
              <a:buNone/>
            </a:pPr>
            <a:endParaRPr lang="en-US" dirty="0">
              <a:latin typeface="Times" charset="0"/>
              <a:ea typeface="Times" charset="0"/>
              <a:cs typeface="Times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Asystole 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typically occurs as a deterioration of the initial non-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perfusing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ventricular rhythms: ventricular fibrillation (V-fib) or pulseless ventricular tachycardia (V-tach).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35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>
                <a:latin typeface="Times" charset="0"/>
                <a:ea typeface="Times" charset="0"/>
                <a:cs typeface="Times" charset="0"/>
              </a:rPr>
              <a:t>Additionally, pulseless electrical activity (PEA) can cease and become asystole. </a:t>
            </a:r>
            <a:endParaRPr lang="en-US" dirty="0" smtClean="0">
              <a:latin typeface="Times" charset="0"/>
              <a:ea typeface="Times" charset="0"/>
              <a:cs typeface="Times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Victims 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of sudden cardiac arrest who present with asystole as the initial rhythm have an extremely poor prognosis (10% survive to admission, 0 to 2% survival-to-hospital discharge rate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).</a:t>
            </a:r>
          </a:p>
          <a:p>
            <a:pPr marL="0" indent="0" algn="just">
              <a:buNone/>
            </a:pP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Asystole 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represents the terminal rhythm of a cardiac </a:t>
            </a: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arrest.</a:t>
            </a:r>
            <a:r>
              <a:rPr lang="en-US" baseline="30000" dirty="0" smtClean="0">
                <a:latin typeface="Times" charset="0"/>
                <a:ea typeface="Times" charset="0"/>
                <a:cs typeface="Times" charset="0"/>
              </a:rPr>
              <a:t>1</a:t>
            </a:r>
            <a:endParaRPr lang="en-US" baseline="300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5626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" charset="0"/>
                <a:ea typeface="Times" charset="0"/>
                <a:cs typeface="Times" charset="0"/>
              </a:rPr>
              <a:t>1.Chan </a:t>
            </a:r>
            <a:r>
              <a:rPr lang="en-US" sz="1400" dirty="0">
                <a:latin typeface="Times" charset="0"/>
                <a:ea typeface="Times" charset="0"/>
                <a:cs typeface="Times" charset="0"/>
              </a:rPr>
              <a:t>PS, Jain R, </a:t>
            </a:r>
            <a:r>
              <a:rPr lang="en-US" sz="1400" dirty="0" err="1">
                <a:latin typeface="Times" charset="0"/>
                <a:ea typeface="Times" charset="0"/>
                <a:cs typeface="Times" charset="0"/>
              </a:rPr>
              <a:t>Nallmothu</a:t>
            </a:r>
            <a:r>
              <a:rPr lang="en-US" sz="1400" dirty="0">
                <a:latin typeface="Times" charset="0"/>
                <a:ea typeface="Times" charset="0"/>
                <a:cs typeface="Times" charset="0"/>
              </a:rPr>
              <a:t> BK, Berg RA, </a:t>
            </a:r>
            <a:r>
              <a:rPr lang="en-US" sz="1400" dirty="0" err="1">
                <a:latin typeface="Times" charset="0"/>
                <a:ea typeface="Times" charset="0"/>
                <a:cs typeface="Times" charset="0"/>
              </a:rPr>
              <a:t>Sasson</a:t>
            </a:r>
            <a:r>
              <a:rPr lang="en-US" sz="1400" dirty="0">
                <a:latin typeface="Times" charset="0"/>
                <a:ea typeface="Times" charset="0"/>
                <a:cs typeface="Times" charset="0"/>
              </a:rPr>
              <a:t> C. Rapid Response Teams: A Systematic Review and Meta-analysis. Arch Intern Med. 2010 Jan 11;170(1):18-26</a:t>
            </a:r>
            <a:endParaRPr lang="en-US" sz="14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42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8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High-quality CPR </a:t>
            </a: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is the mainstay of treatment and the most important predictor of a favorable outcome. </a:t>
            </a:r>
            <a:endParaRPr lang="en-US" sz="2800" dirty="0" smtClean="0">
              <a:latin typeface="Times" charset="0"/>
              <a:ea typeface="Times" charset="0"/>
              <a:cs typeface="Times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Asystole </a:t>
            </a:r>
            <a:r>
              <a:rPr lang="en-US" sz="2800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is a non-shockable rhythm</a:t>
            </a: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. Therefore, if asystole is noted on the cardiac monitor, no attempt at defibrillation should be made. High-quality CPR should be continued with minimal (less than five seconds) interruption. CPR should not be stopped to allow for endotracheal intubation. </a:t>
            </a:r>
            <a:r>
              <a:rPr lang="en-US" sz="2800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Epinephrine</a:t>
            </a:r>
            <a:r>
              <a:rPr lang="en-US" sz="2800" dirty="0">
                <a:latin typeface="Times" charset="0"/>
                <a:ea typeface="Times" charset="0"/>
                <a:cs typeface="Times" charset="0"/>
              </a:rPr>
              <a:t> (1 mg via intravenous or intraosseous line) should be delivered every three to five minutes, and treatment of reversible causes addressed.</a:t>
            </a:r>
            <a:endParaRPr lang="en-US" sz="28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5410200"/>
            <a:ext cx="7848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2. Jordan </a:t>
            </a:r>
            <a:r>
              <a:rPr lang="en-US" sz="1400" dirty="0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MR, Lopez RA, </a:t>
            </a:r>
            <a:r>
              <a:rPr lang="en-US" sz="1400" dirty="0" err="1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Morrisonponce</a:t>
            </a:r>
            <a:r>
              <a:rPr lang="en-US" sz="1400" dirty="0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 D. Asystole. [Updated 2023 May 22]. In: </a:t>
            </a:r>
            <a:r>
              <a:rPr lang="en-US" sz="1400" dirty="0" err="1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StatPearls</a:t>
            </a:r>
            <a:r>
              <a:rPr lang="en-US" sz="1400" dirty="0">
                <a:solidFill>
                  <a:srgbClr val="222222"/>
                </a:solidFill>
                <a:latin typeface="Times" charset="0"/>
                <a:ea typeface="Times" charset="0"/>
                <a:cs typeface="Times" charset="0"/>
              </a:rPr>
              <a:t> [Internet].</a:t>
            </a:r>
            <a:endParaRPr lang="en-US" sz="14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899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74638"/>
            <a:ext cx="6096000" cy="5629431"/>
          </a:xfrm>
        </p:spPr>
      </p:pic>
      <p:sp>
        <p:nvSpPr>
          <p:cNvPr id="5" name="Rectangle 4"/>
          <p:cNvSpPr/>
          <p:nvPr/>
        </p:nvSpPr>
        <p:spPr>
          <a:xfrm>
            <a:off x="685800" y="60198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Chen N, Callaway CW, </a:t>
            </a:r>
            <a:r>
              <a:rPr lang="en-US" sz="1400" dirty="0" err="1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Guyette</a:t>
            </a:r>
            <a:r>
              <a:rPr lang="en-US" sz="1400" dirty="0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 FX, </a:t>
            </a:r>
            <a:r>
              <a:rPr lang="en-US" sz="1400" dirty="0" err="1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Rittenberger</a:t>
            </a:r>
            <a:r>
              <a:rPr lang="en-US" sz="1400" dirty="0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 JC, </a:t>
            </a:r>
            <a:r>
              <a:rPr lang="en-US" sz="1400" dirty="0" err="1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Doshi</a:t>
            </a:r>
            <a:r>
              <a:rPr lang="en-US" sz="1400" dirty="0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 AA, </a:t>
            </a:r>
            <a:r>
              <a:rPr lang="en-US" sz="1400" dirty="0" err="1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Dezfulian</a:t>
            </a:r>
            <a:r>
              <a:rPr lang="en-US" sz="1400" dirty="0">
                <a:solidFill>
                  <a:srgbClr val="212121"/>
                </a:solidFill>
                <a:latin typeface="Times" charset="0"/>
                <a:ea typeface="Times" charset="0"/>
                <a:cs typeface="Times" charset="0"/>
              </a:rPr>
              <a:t> C, Elmer J; Pittsburgh Post-Cardiac Arrest Service. Arrest etiology among patients resuscitated from cardiac arrest. Resuscitation. 2018 Sep;130:33-40.</a:t>
            </a:r>
            <a:endParaRPr lang="en-US" sz="14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400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685800"/>
            <a:ext cx="8534399" cy="4800600"/>
          </a:xfrm>
        </p:spPr>
      </p:pic>
    </p:spTree>
    <p:extLst>
      <p:ext uri="{BB962C8B-B14F-4D97-AF65-F5344CB8AC3E}">
        <p14:creationId xmlns:p14="http://schemas.microsoft.com/office/powerpoint/2010/main" val="167025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89" y="76200"/>
            <a:ext cx="7994822" cy="6088223"/>
          </a:xfrm>
        </p:spPr>
      </p:pic>
      <p:sp>
        <p:nvSpPr>
          <p:cNvPr id="5" name="Rectangle 4"/>
          <p:cNvSpPr/>
          <p:nvPr/>
        </p:nvSpPr>
        <p:spPr>
          <a:xfrm>
            <a:off x="685800" y="6362861"/>
            <a:ext cx="7467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22328"/>
                </a:solidFill>
                <a:latin typeface="Times" charset="0"/>
                <a:ea typeface="Times" charset="0"/>
                <a:cs typeface="Times" charset="0"/>
              </a:rPr>
              <a:t>2020 American Heart Association Guidelines for CPR and ECC</a:t>
            </a:r>
            <a:endParaRPr lang="en-US" sz="1400" b="0" i="0" u="none" strike="noStrike" dirty="0">
              <a:solidFill>
                <a:srgbClr val="222328"/>
              </a:solidFill>
              <a:effectLst/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1303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7620000" cy="6140136"/>
          </a:xfrm>
        </p:spPr>
      </p:pic>
      <p:sp>
        <p:nvSpPr>
          <p:cNvPr id="5" name="Rectangle 4"/>
          <p:cNvSpPr/>
          <p:nvPr/>
        </p:nvSpPr>
        <p:spPr>
          <a:xfrm>
            <a:off x="685800" y="6362861"/>
            <a:ext cx="7467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22328"/>
                </a:solidFill>
                <a:latin typeface="Times" charset="0"/>
                <a:ea typeface="Times" charset="0"/>
                <a:cs typeface="Times" charset="0"/>
              </a:rPr>
              <a:t>2020 American Heart Association Guidelines for CPR and ECC</a:t>
            </a:r>
            <a:endParaRPr lang="en-US" sz="1400" b="0" i="0" u="none" strike="noStrike" dirty="0">
              <a:solidFill>
                <a:srgbClr val="222328"/>
              </a:solidFill>
              <a:effectLst/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6347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357"/>
            <a:ext cx="5029200" cy="6594813"/>
          </a:xfrm>
        </p:spPr>
      </p:pic>
      <p:sp>
        <p:nvSpPr>
          <p:cNvPr id="5" name="Rectangle 4"/>
          <p:cNvSpPr/>
          <p:nvPr/>
        </p:nvSpPr>
        <p:spPr>
          <a:xfrm>
            <a:off x="685800" y="6547258"/>
            <a:ext cx="7467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22328"/>
                </a:solidFill>
                <a:latin typeface="Times" charset="0"/>
                <a:ea typeface="Times" charset="0"/>
                <a:cs typeface="Times" charset="0"/>
              </a:rPr>
              <a:t>2020 American Heart Association Guidelines for CPR and ECC</a:t>
            </a:r>
            <a:endParaRPr lang="en-US" sz="1400" b="0" i="0" u="none" strike="noStrike" dirty="0">
              <a:solidFill>
                <a:srgbClr val="222328"/>
              </a:solidFill>
              <a:effectLst/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327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5423191" cy="6537803"/>
          </a:xfrm>
        </p:spPr>
      </p:pic>
      <p:sp>
        <p:nvSpPr>
          <p:cNvPr id="5" name="Rectangle 4"/>
          <p:cNvSpPr/>
          <p:nvPr/>
        </p:nvSpPr>
        <p:spPr>
          <a:xfrm>
            <a:off x="685800" y="6535807"/>
            <a:ext cx="7467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222328"/>
                </a:solidFill>
                <a:latin typeface="Times" charset="0"/>
                <a:ea typeface="Times" charset="0"/>
                <a:cs typeface="Times" charset="0"/>
              </a:rPr>
              <a:t>2020 American Heart Association Guidelines for CPR and ECC</a:t>
            </a:r>
            <a:endParaRPr lang="en-US" sz="1400" b="0" i="0" u="none" strike="noStrike" dirty="0">
              <a:solidFill>
                <a:srgbClr val="222328"/>
              </a:solidFill>
              <a:effectLst/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1035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Times" charset="0"/>
                <a:ea typeface="Times" charset="0"/>
                <a:cs typeface="Times" charset="0"/>
              </a:rPr>
              <a:t>Link to resuscitation guidelines</a:t>
            </a:r>
            <a:endParaRPr lang="en-US" sz="32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https://</a:t>
            </a:r>
            <a:r>
              <a:rPr lang="en-US" dirty="0" err="1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cpr.heart.org</a:t>
            </a: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/</a:t>
            </a:r>
            <a:r>
              <a:rPr lang="en-US" dirty="0" err="1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en</a:t>
            </a: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/resuscitation-science/</a:t>
            </a:r>
            <a:r>
              <a:rPr lang="en-US" dirty="0" err="1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cpr</a:t>
            </a: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-and-</a:t>
            </a:r>
            <a:r>
              <a:rPr lang="en-US" dirty="0" err="1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ecc</a:t>
            </a:r>
            <a:r>
              <a:rPr lang="en-US" dirty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-guidelines</a:t>
            </a:r>
          </a:p>
        </p:txBody>
      </p:sp>
    </p:spTree>
    <p:extLst>
      <p:ext uri="{BB962C8B-B14F-4D97-AF65-F5344CB8AC3E}">
        <p14:creationId xmlns:p14="http://schemas.microsoft.com/office/powerpoint/2010/main" val="546703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Times" charset="0"/>
                <a:ea typeface="Times" charset="0"/>
                <a:cs typeface="Times" charset="0"/>
              </a:rPr>
              <a:t>Cardiac arrest</a:t>
            </a:r>
            <a:endParaRPr lang="en-US" sz="40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" charset="0"/>
                <a:ea typeface="Times" charset="0"/>
                <a:cs typeface="Times" charset="0"/>
              </a:rPr>
              <a:t>Four rhythms produce pulseless cardiac arrest: 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ventricular fibrillation (VF)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rapid ventricular tachycardia (VT)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pulseless electrical activity (PEA)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" charset="0"/>
                <a:ea typeface="Times" charset="0"/>
                <a:cs typeface="Times" charset="0"/>
              </a:rPr>
              <a:t>asystole.</a:t>
            </a:r>
            <a:endParaRPr lang="en-US" dirty="0">
              <a:solidFill>
                <a:srgbClr val="FF0000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89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Main graphic"/>
          <p:cNvPicPr/>
          <p:nvPr/>
        </p:nvPicPr>
        <p:blipFill>
          <a:blip r:embed="rId2"/>
          <a:stretch/>
        </p:blipFill>
        <p:spPr>
          <a:xfrm>
            <a:off x="2133600" y="152400"/>
            <a:ext cx="5105400" cy="5882640"/>
          </a:xfrm>
          <a:prstGeom prst="rect">
            <a:avLst/>
          </a:prstGeom>
          <a:ln>
            <a:noFill/>
          </a:ln>
        </p:spPr>
      </p:pic>
      <p:pic>
        <p:nvPicPr>
          <p:cNvPr id="37" name="logo"/>
          <p:cNvPicPr/>
          <p:nvPr/>
        </p:nvPicPr>
        <p:blipFill>
          <a:blip r:embed="rId3"/>
          <a:stretch/>
        </p:blipFill>
        <p:spPr>
          <a:xfrm>
            <a:off x="274320" y="6035040"/>
            <a:ext cx="360000" cy="475200"/>
          </a:xfrm>
          <a:prstGeom prst="rect">
            <a:avLst/>
          </a:prstGeom>
          <a:ln>
            <a:noFill/>
          </a:ln>
        </p:spPr>
      </p:pic>
      <p:sp>
        <p:nvSpPr>
          <p:cNvPr id="38" name="TextShape 1"/>
          <p:cNvSpPr txBox="1"/>
          <p:nvPr/>
        </p:nvSpPr>
        <p:spPr>
          <a:xfrm>
            <a:off x="887040" y="5577840"/>
            <a:ext cx="4410720" cy="1188720"/>
          </a:xfrm>
          <a:prstGeom prst="rect">
            <a:avLst/>
          </a:prstGeom>
          <a:noFill/>
          <a:ln>
            <a:noFill/>
          </a:ln>
        </p:spPr>
        <p:txBody>
          <a:bodyPr lIns="36000" tIns="46800" rIns="36000" bIns="46800" anchor="b" anchorCtr="1"/>
          <a:lstStyle/>
          <a:p>
            <a:r>
              <a:rPr lang="en-US" sz="1100" b="0" strike="noStrike" spc="-1">
                <a:solidFill>
                  <a:srgbClr val="000000"/>
                </a:solidFill>
                <a:latin typeface="Arial"/>
              </a:rPr>
              <a:t>. Circulation. Part 7.2: Management of Cardiac Arrest, Volume: 112, Issue: 24_supplement, Pages: IV-58-IV-66, DOI: (10.1161/CIRCULATIONAHA.105.166557) </a:t>
            </a:r>
          </a:p>
        </p:txBody>
      </p:sp>
      <p:sp>
        <p:nvSpPr>
          <p:cNvPr id="39" name="TextShape 2"/>
          <p:cNvSpPr txBox="1"/>
          <p:nvPr/>
        </p:nvSpPr>
        <p:spPr>
          <a:xfrm>
            <a:off x="5294160" y="5394960"/>
            <a:ext cx="3846240" cy="13716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28365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6">
            <a:extLst>
              <a:ext uri="{FF2B5EF4-FFF2-40B4-BE49-F238E27FC236}">
                <a16:creationId xmlns="" xmlns:a16="http://schemas.microsoft.com/office/drawing/2014/main" id="{B26704E7-D6F7-6BB7-3AD1-337822814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8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1">
            <a:extLst>
              <a:ext uri="{FF2B5EF4-FFF2-40B4-BE49-F238E27FC236}">
                <a16:creationId xmlns="" xmlns:a16="http://schemas.microsoft.com/office/drawing/2014/main" id="{2D6FA0AA-D563-EC8E-80D8-0ADA308FBE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64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2">
            <a:extLst>
              <a:ext uri="{FF2B5EF4-FFF2-40B4-BE49-F238E27FC236}">
                <a16:creationId xmlns="" xmlns:a16="http://schemas.microsoft.com/office/drawing/2014/main" id="{3BFE924D-ED79-A6D1-B3C8-3D5CF05855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3">
            <a:extLst>
              <a:ext uri="{FF2B5EF4-FFF2-40B4-BE49-F238E27FC236}">
                <a16:creationId xmlns="" xmlns:a16="http://schemas.microsoft.com/office/drawing/2014/main" id="{6EEAA248-E229-1A5A-7A62-241450C08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28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5405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17812</TotalTime>
  <Words>455</Words>
  <Application>Microsoft Macintosh PowerPoint</Application>
  <PresentationFormat>On-screen Show (4:3)</PresentationFormat>
  <Paragraphs>34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Calibri</vt:lpstr>
      <vt:lpstr>Times</vt:lpstr>
      <vt:lpstr>Arial</vt:lpstr>
      <vt:lpstr>Default Design</vt:lpstr>
      <vt:lpstr>Urgent conditions in cardiology </vt:lpstr>
      <vt:lpstr>Cardiac arrest</vt:lpstr>
      <vt:lpstr>PowerPoint Presentation</vt:lpstr>
      <vt:lpstr>Cardiac arrest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Asystole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Link to resuscitation guidelines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Home</dc:creator>
  <cp:lastModifiedBy>Microsoft Office User</cp:lastModifiedBy>
  <cp:revision>440</cp:revision>
  <dcterms:created xsi:type="dcterms:W3CDTF">2011-03-07T23:25:48Z</dcterms:created>
  <dcterms:modified xsi:type="dcterms:W3CDTF">2023-09-19T06:06:19Z</dcterms:modified>
</cp:coreProperties>
</file>