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notesMasterIdLst>
    <p:notesMasterId r:id="rId80"/>
  </p:notesMasterIdLst>
  <p:sldIdLst>
    <p:sldId id="370" r:id="rId2"/>
    <p:sldId id="337" r:id="rId3"/>
    <p:sldId id="328" r:id="rId4"/>
    <p:sldId id="258" r:id="rId5"/>
    <p:sldId id="283" r:id="rId6"/>
    <p:sldId id="284" r:id="rId7"/>
    <p:sldId id="342" r:id="rId8"/>
    <p:sldId id="338" r:id="rId9"/>
    <p:sldId id="393" r:id="rId10"/>
    <p:sldId id="339" r:id="rId11"/>
    <p:sldId id="311" r:id="rId12"/>
    <p:sldId id="313" r:id="rId13"/>
    <p:sldId id="332" r:id="rId14"/>
    <p:sldId id="341" r:id="rId15"/>
    <p:sldId id="340" r:id="rId16"/>
    <p:sldId id="295" r:id="rId17"/>
    <p:sldId id="348" r:id="rId18"/>
    <p:sldId id="344" r:id="rId19"/>
    <p:sldId id="343" r:id="rId20"/>
    <p:sldId id="362" r:id="rId21"/>
    <p:sldId id="363" r:id="rId22"/>
    <p:sldId id="373" r:id="rId23"/>
    <p:sldId id="375" r:id="rId24"/>
    <p:sldId id="376" r:id="rId25"/>
    <p:sldId id="377" r:id="rId26"/>
    <p:sldId id="347" r:id="rId27"/>
    <p:sldId id="371" r:id="rId28"/>
    <p:sldId id="372" r:id="rId29"/>
    <p:sldId id="318" r:id="rId30"/>
    <p:sldId id="321" r:id="rId31"/>
    <p:sldId id="319" r:id="rId32"/>
    <p:sldId id="317" r:id="rId33"/>
    <p:sldId id="320" r:id="rId34"/>
    <p:sldId id="349" r:id="rId35"/>
    <p:sldId id="314" r:id="rId36"/>
    <p:sldId id="263" r:id="rId37"/>
    <p:sldId id="267" r:id="rId38"/>
    <p:sldId id="275" r:id="rId39"/>
    <p:sldId id="379" r:id="rId40"/>
    <p:sldId id="276" r:id="rId41"/>
    <p:sldId id="378" r:id="rId42"/>
    <p:sldId id="333" r:id="rId43"/>
    <p:sldId id="334" r:id="rId44"/>
    <p:sldId id="381" r:id="rId45"/>
    <p:sldId id="380" r:id="rId46"/>
    <p:sldId id="288" r:id="rId47"/>
    <p:sldId id="292" r:id="rId48"/>
    <p:sldId id="350" r:id="rId49"/>
    <p:sldId id="368" r:id="rId50"/>
    <p:sldId id="386" r:id="rId51"/>
    <p:sldId id="387" r:id="rId52"/>
    <p:sldId id="388" r:id="rId53"/>
    <p:sldId id="389" r:id="rId54"/>
    <p:sldId id="390" r:id="rId55"/>
    <p:sldId id="391" r:id="rId56"/>
    <p:sldId id="392" r:id="rId57"/>
    <p:sldId id="327" r:id="rId58"/>
    <p:sldId id="383" r:id="rId59"/>
    <p:sldId id="351" r:id="rId60"/>
    <p:sldId id="358" r:id="rId61"/>
    <p:sldId id="359" r:id="rId62"/>
    <p:sldId id="360" r:id="rId63"/>
    <p:sldId id="369" r:id="rId64"/>
    <p:sldId id="361" r:id="rId65"/>
    <p:sldId id="315" r:id="rId66"/>
    <p:sldId id="277" r:id="rId67"/>
    <p:sldId id="356" r:id="rId68"/>
    <p:sldId id="357" r:id="rId69"/>
    <p:sldId id="302" r:id="rId70"/>
    <p:sldId id="352" r:id="rId71"/>
    <p:sldId id="278" r:id="rId72"/>
    <p:sldId id="303" r:id="rId73"/>
    <p:sldId id="304" r:id="rId74"/>
    <p:sldId id="279" r:id="rId75"/>
    <p:sldId id="324" r:id="rId76"/>
    <p:sldId id="364" r:id="rId77"/>
    <p:sldId id="335" r:id="rId78"/>
    <p:sldId id="366"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da Vucic" initials="RV" lastIdx="1" clrIdx="0">
    <p:extLst>
      <p:ext uri="{19B8F6BF-5375-455C-9EA6-DF929625EA0E}">
        <p15:presenceInfo xmlns:p15="http://schemas.microsoft.com/office/powerpoint/2012/main" userId="1ecdf18d73bfd4d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E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3" autoAdjust="0"/>
    <p:restoredTop sz="94660"/>
  </p:normalViewPr>
  <p:slideViewPr>
    <p:cSldViewPr>
      <p:cViewPr varScale="1">
        <p:scale>
          <a:sx n="84" d="100"/>
          <a:sy n="84" d="100"/>
        </p:scale>
        <p:origin x="1243"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3F85D0-0B2F-45CD-A6F4-9074122803C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B3AAAD5-CC63-49D2-9BA9-79EE1351E043}">
      <dgm:prSet phldrT="[Text]"/>
      <dgm:spPr/>
      <dgm:t>
        <a:bodyPr/>
        <a:lstStyle/>
        <a:p>
          <a:r>
            <a:rPr lang="en-US" dirty="0" smtClean="0">
              <a:latin typeface="Times New Roman" panose="02020603050405020304" pitchFamily="18" charset="0"/>
              <a:cs typeface="Times New Roman" panose="02020603050405020304" pitchFamily="18" charset="0"/>
            </a:rPr>
            <a:t>Creating an electrical impulse</a:t>
          </a:r>
          <a:r>
            <a:rPr lang="sr-Latn-RS" dirty="0" smtClean="0">
              <a:latin typeface="Times New Roman" panose="02020603050405020304" pitchFamily="18" charset="0"/>
              <a:cs typeface="Times New Roman" panose="02020603050405020304" pitchFamily="18" charset="0"/>
            </a:rPr>
            <a:t> in AV node</a:t>
          </a:r>
          <a:endParaRPr lang="en-US" b="1" dirty="0">
            <a:latin typeface="Times New Roman" panose="02020603050405020304" pitchFamily="18" charset="0"/>
            <a:cs typeface="Times New Roman" panose="02020603050405020304" pitchFamily="18" charset="0"/>
          </a:endParaRPr>
        </a:p>
      </dgm:t>
    </dgm:pt>
    <dgm:pt modelId="{650BECCB-DDDC-4CF7-9772-A556AB3F8ACF}" type="parTrans" cxnId="{70BC7EE7-C6DA-49F3-B69C-688D57E32DF3}">
      <dgm:prSet/>
      <dgm:spPr/>
      <dgm:t>
        <a:bodyPr/>
        <a:lstStyle/>
        <a:p>
          <a:endParaRPr lang="en-US" b="1">
            <a:latin typeface="Times New Roman" panose="02020603050405020304" pitchFamily="18" charset="0"/>
            <a:cs typeface="Times New Roman" panose="02020603050405020304" pitchFamily="18" charset="0"/>
          </a:endParaRPr>
        </a:p>
      </dgm:t>
    </dgm:pt>
    <dgm:pt modelId="{AA022A60-00C1-42AF-9DAA-FD0DAA757830}" type="sibTrans" cxnId="{70BC7EE7-C6DA-49F3-B69C-688D57E32DF3}">
      <dgm:prSet/>
      <dgm:spPr/>
      <dgm:t>
        <a:bodyPr/>
        <a:lstStyle/>
        <a:p>
          <a:endParaRPr lang="en-US" b="1">
            <a:latin typeface="Times New Roman" panose="02020603050405020304" pitchFamily="18" charset="0"/>
            <a:cs typeface="Times New Roman" panose="02020603050405020304" pitchFamily="18" charset="0"/>
          </a:endParaRPr>
        </a:p>
      </dgm:t>
    </dgm:pt>
    <dgm:pt modelId="{29C55938-F1A6-4D0F-B393-817E5A30D3D2}">
      <dgm:prSet phldrT="[Text]"/>
      <dgm:spPr/>
      <dgm:t>
        <a:bodyPr/>
        <a:lstStyle/>
        <a:p>
          <a:r>
            <a:rPr lang="sr-Latn-RS" b="1" dirty="0" smtClean="0">
              <a:latin typeface="Times New Roman" panose="02020603050405020304" pitchFamily="18" charset="0"/>
              <a:cs typeface="Times New Roman" panose="02020603050405020304" pitchFamily="18" charset="0"/>
            </a:rPr>
            <a:t>Atrial arrhythmias</a:t>
          </a:r>
          <a:endParaRPr lang="en-US" b="1" dirty="0">
            <a:latin typeface="Times New Roman" panose="02020603050405020304" pitchFamily="18" charset="0"/>
            <a:cs typeface="Times New Roman" panose="02020603050405020304" pitchFamily="18" charset="0"/>
          </a:endParaRPr>
        </a:p>
      </dgm:t>
    </dgm:pt>
    <dgm:pt modelId="{1F8C2134-E2C2-44E8-B05A-6323A959CE85}" type="parTrans" cxnId="{C808404B-6423-4017-87C7-CB8922880CC5}">
      <dgm:prSet/>
      <dgm:spPr/>
      <dgm:t>
        <a:bodyPr/>
        <a:lstStyle/>
        <a:p>
          <a:endParaRPr lang="en-US" b="1">
            <a:latin typeface="Times New Roman" panose="02020603050405020304" pitchFamily="18" charset="0"/>
            <a:cs typeface="Times New Roman" panose="02020603050405020304" pitchFamily="18" charset="0"/>
          </a:endParaRPr>
        </a:p>
      </dgm:t>
    </dgm:pt>
    <dgm:pt modelId="{A248C090-DD93-4220-BE63-258563DB4C39}" type="sibTrans" cxnId="{C808404B-6423-4017-87C7-CB8922880CC5}">
      <dgm:prSet/>
      <dgm:spPr/>
      <dgm:t>
        <a:bodyPr/>
        <a:lstStyle/>
        <a:p>
          <a:endParaRPr lang="en-US" b="1">
            <a:latin typeface="Times New Roman" panose="02020603050405020304" pitchFamily="18" charset="0"/>
            <a:cs typeface="Times New Roman" panose="02020603050405020304" pitchFamily="18" charset="0"/>
          </a:endParaRPr>
        </a:p>
      </dgm:t>
    </dgm:pt>
    <dgm:pt modelId="{14DCED23-FEE0-4D21-BA34-56F1B8FEE1FE}">
      <dgm:prSet phldrT="[Text]"/>
      <dgm:spPr/>
      <dgm:t>
        <a:bodyPr/>
        <a:lstStyle/>
        <a:p>
          <a:r>
            <a:rPr lang="sr-Latn-RS" b="1" dirty="0" smtClean="0">
              <a:latin typeface="Times New Roman" panose="02020603050405020304" pitchFamily="18" charset="0"/>
              <a:cs typeface="Times New Roman" panose="02020603050405020304" pitchFamily="18" charset="0"/>
            </a:rPr>
            <a:t>Nodal arrhythmias</a:t>
          </a:r>
          <a:endParaRPr lang="en-US" b="1" dirty="0">
            <a:latin typeface="Times New Roman" panose="02020603050405020304" pitchFamily="18" charset="0"/>
            <a:cs typeface="Times New Roman" panose="02020603050405020304" pitchFamily="18" charset="0"/>
          </a:endParaRPr>
        </a:p>
      </dgm:t>
    </dgm:pt>
    <dgm:pt modelId="{F19C83B5-8D3E-4047-A8CC-1843602D63E0}" type="parTrans" cxnId="{1E0B58F6-11A1-4A11-A68C-1A64CE06C602}">
      <dgm:prSet/>
      <dgm:spPr/>
      <dgm:t>
        <a:bodyPr/>
        <a:lstStyle/>
        <a:p>
          <a:endParaRPr lang="en-US" b="1">
            <a:latin typeface="Times New Roman" panose="02020603050405020304" pitchFamily="18" charset="0"/>
            <a:cs typeface="Times New Roman" panose="02020603050405020304" pitchFamily="18" charset="0"/>
          </a:endParaRPr>
        </a:p>
      </dgm:t>
    </dgm:pt>
    <dgm:pt modelId="{A75C50D9-5821-4308-8D4F-E3FE7B269372}" type="sibTrans" cxnId="{1E0B58F6-11A1-4A11-A68C-1A64CE06C602}">
      <dgm:prSet/>
      <dgm:spPr/>
      <dgm:t>
        <a:bodyPr/>
        <a:lstStyle/>
        <a:p>
          <a:endParaRPr lang="en-US" b="1">
            <a:latin typeface="Times New Roman" panose="02020603050405020304" pitchFamily="18" charset="0"/>
            <a:cs typeface="Times New Roman" panose="02020603050405020304" pitchFamily="18" charset="0"/>
          </a:endParaRPr>
        </a:p>
      </dgm:t>
    </dgm:pt>
    <dgm:pt modelId="{0AFDDB3D-9CD9-4953-B91A-9C06229C188B}">
      <dgm:prSet phldrT="[Text]"/>
      <dgm:spPr/>
      <dgm:t>
        <a:bodyPr/>
        <a:lstStyle/>
        <a:p>
          <a:r>
            <a:rPr lang="sr-Latn-RS" b="1" dirty="0" smtClean="0">
              <a:latin typeface="Times New Roman" panose="02020603050405020304" pitchFamily="18" charset="0"/>
              <a:cs typeface="Times New Roman" panose="02020603050405020304" pitchFamily="18" charset="0"/>
            </a:rPr>
            <a:t>Ventricular arrhythmias</a:t>
          </a:r>
          <a:endParaRPr lang="en-US" b="1" dirty="0">
            <a:latin typeface="Times New Roman" panose="02020603050405020304" pitchFamily="18" charset="0"/>
            <a:cs typeface="Times New Roman" panose="02020603050405020304" pitchFamily="18" charset="0"/>
          </a:endParaRPr>
        </a:p>
      </dgm:t>
    </dgm:pt>
    <dgm:pt modelId="{63815708-A5BE-43F5-8025-8C92996F8B8D}" type="parTrans" cxnId="{28221F6E-BCCB-4369-86A6-1DDEA704FD0A}">
      <dgm:prSet/>
      <dgm:spPr/>
      <dgm:t>
        <a:bodyPr/>
        <a:lstStyle/>
        <a:p>
          <a:endParaRPr lang="en-US" b="1">
            <a:latin typeface="Times New Roman" panose="02020603050405020304" pitchFamily="18" charset="0"/>
            <a:cs typeface="Times New Roman" panose="02020603050405020304" pitchFamily="18" charset="0"/>
          </a:endParaRPr>
        </a:p>
      </dgm:t>
    </dgm:pt>
    <dgm:pt modelId="{C92A28DF-4C36-4CA5-AD60-FA5C0E54CCC1}" type="sibTrans" cxnId="{28221F6E-BCCB-4369-86A6-1DDEA704FD0A}">
      <dgm:prSet/>
      <dgm:spPr/>
      <dgm:t>
        <a:bodyPr/>
        <a:lstStyle/>
        <a:p>
          <a:endParaRPr lang="en-US" b="1">
            <a:latin typeface="Times New Roman" panose="02020603050405020304" pitchFamily="18" charset="0"/>
            <a:cs typeface="Times New Roman" panose="02020603050405020304" pitchFamily="18" charset="0"/>
          </a:endParaRPr>
        </a:p>
      </dgm:t>
    </dgm:pt>
    <dgm:pt modelId="{D039443B-0408-4A1C-8D5B-491BC39B8D85}">
      <dgm:prSet/>
      <dgm:spPr/>
      <dgm:t>
        <a:bodyPr/>
        <a:lstStyle/>
        <a:p>
          <a:r>
            <a:rPr lang="sr-Latn-RS" b="1" dirty="0" smtClean="0">
              <a:latin typeface="Times New Roman" panose="02020603050405020304" pitchFamily="18" charset="0"/>
              <a:cs typeface="Times New Roman" panose="02020603050405020304" pitchFamily="18" charset="0"/>
            </a:rPr>
            <a:t>Sinus tachycardia</a:t>
          </a:r>
          <a:endParaRPr lang="en-US" b="1" dirty="0">
            <a:latin typeface="Times New Roman" panose="02020603050405020304" pitchFamily="18" charset="0"/>
            <a:cs typeface="Times New Roman" panose="02020603050405020304" pitchFamily="18" charset="0"/>
          </a:endParaRPr>
        </a:p>
      </dgm:t>
    </dgm:pt>
    <dgm:pt modelId="{23430E50-613E-4DBF-A50F-47ACDDA509D9}" type="parTrans" cxnId="{542CC140-94E7-49CD-BDF6-E5E101D45E61}">
      <dgm:prSet/>
      <dgm:spPr/>
      <dgm:t>
        <a:bodyPr/>
        <a:lstStyle/>
        <a:p>
          <a:endParaRPr lang="en-US" b="1">
            <a:latin typeface="Times New Roman" panose="02020603050405020304" pitchFamily="18" charset="0"/>
            <a:cs typeface="Times New Roman" panose="02020603050405020304" pitchFamily="18" charset="0"/>
          </a:endParaRPr>
        </a:p>
      </dgm:t>
    </dgm:pt>
    <dgm:pt modelId="{892C149F-9C08-4918-82EF-ADCDED250DE3}" type="sibTrans" cxnId="{542CC140-94E7-49CD-BDF6-E5E101D45E61}">
      <dgm:prSet/>
      <dgm:spPr/>
      <dgm:t>
        <a:bodyPr/>
        <a:lstStyle/>
        <a:p>
          <a:endParaRPr lang="en-US" b="1">
            <a:latin typeface="Times New Roman" panose="02020603050405020304" pitchFamily="18" charset="0"/>
            <a:cs typeface="Times New Roman" panose="02020603050405020304" pitchFamily="18" charset="0"/>
          </a:endParaRPr>
        </a:p>
      </dgm:t>
    </dgm:pt>
    <dgm:pt modelId="{2F9389B4-A0C1-4FA9-A525-94B9B475725E}">
      <dgm:prSet/>
      <dgm:spPr/>
      <dgm:t>
        <a:bodyPr/>
        <a:lstStyle/>
        <a:p>
          <a:r>
            <a:rPr lang="sr-Latn-RS" b="1" dirty="0" smtClean="0">
              <a:latin typeface="Times New Roman" panose="02020603050405020304" pitchFamily="18" charset="0"/>
              <a:cs typeface="Times New Roman" panose="02020603050405020304" pitchFamily="18" charset="0"/>
            </a:rPr>
            <a:t>Sinus bradycardia</a:t>
          </a:r>
          <a:endParaRPr lang="en-US" b="1" dirty="0">
            <a:latin typeface="Times New Roman" panose="02020603050405020304" pitchFamily="18" charset="0"/>
            <a:cs typeface="Times New Roman" panose="02020603050405020304" pitchFamily="18" charset="0"/>
          </a:endParaRPr>
        </a:p>
      </dgm:t>
    </dgm:pt>
    <dgm:pt modelId="{430D80EC-C41D-42F4-A2A7-9BBBAFEC5D3D}" type="parTrans" cxnId="{0E0F6310-4837-4E70-BBAE-8A98CF98CF3A}">
      <dgm:prSet/>
      <dgm:spPr/>
      <dgm:t>
        <a:bodyPr/>
        <a:lstStyle/>
        <a:p>
          <a:endParaRPr lang="en-US" b="1">
            <a:latin typeface="Times New Roman" panose="02020603050405020304" pitchFamily="18" charset="0"/>
            <a:cs typeface="Times New Roman" panose="02020603050405020304" pitchFamily="18" charset="0"/>
          </a:endParaRPr>
        </a:p>
      </dgm:t>
    </dgm:pt>
    <dgm:pt modelId="{497999BC-F74A-46E2-98D8-150146CD6F44}" type="sibTrans" cxnId="{0E0F6310-4837-4E70-BBAE-8A98CF98CF3A}">
      <dgm:prSet/>
      <dgm:spPr/>
      <dgm:t>
        <a:bodyPr/>
        <a:lstStyle/>
        <a:p>
          <a:endParaRPr lang="en-US" b="1">
            <a:latin typeface="Times New Roman" panose="02020603050405020304" pitchFamily="18" charset="0"/>
            <a:cs typeface="Times New Roman" panose="02020603050405020304" pitchFamily="18" charset="0"/>
          </a:endParaRPr>
        </a:p>
      </dgm:t>
    </dgm:pt>
    <dgm:pt modelId="{CCE6E788-6D24-4106-B73A-B75EA37973C4}">
      <dgm:prSet/>
      <dgm:spPr/>
      <dgm:t>
        <a:bodyPr/>
        <a:lstStyle/>
        <a:p>
          <a:r>
            <a:rPr lang="sr-Latn-RS" b="1" dirty="0" smtClean="0">
              <a:latin typeface="Times New Roman" panose="02020603050405020304" pitchFamily="18" charset="0"/>
              <a:cs typeface="Times New Roman" panose="02020603050405020304" pitchFamily="18" charset="0"/>
            </a:rPr>
            <a:t>Sinus arrhythmia</a:t>
          </a:r>
          <a:endParaRPr lang="en-US" b="1" dirty="0">
            <a:latin typeface="Times New Roman" panose="02020603050405020304" pitchFamily="18" charset="0"/>
            <a:cs typeface="Times New Roman" panose="02020603050405020304" pitchFamily="18" charset="0"/>
          </a:endParaRPr>
        </a:p>
      </dgm:t>
    </dgm:pt>
    <dgm:pt modelId="{151BBAD9-692C-47B5-9602-F6944C17BAD3}" type="parTrans" cxnId="{E702602C-704F-4369-A013-9A31F2508E97}">
      <dgm:prSet/>
      <dgm:spPr/>
      <dgm:t>
        <a:bodyPr/>
        <a:lstStyle/>
        <a:p>
          <a:endParaRPr lang="en-US" b="1">
            <a:latin typeface="Times New Roman" panose="02020603050405020304" pitchFamily="18" charset="0"/>
            <a:cs typeface="Times New Roman" panose="02020603050405020304" pitchFamily="18" charset="0"/>
          </a:endParaRPr>
        </a:p>
      </dgm:t>
    </dgm:pt>
    <dgm:pt modelId="{DF643A61-1A71-42FB-AE6C-6C88BBBF796B}" type="sibTrans" cxnId="{E702602C-704F-4369-A013-9A31F2508E97}">
      <dgm:prSet/>
      <dgm:spPr/>
      <dgm:t>
        <a:bodyPr/>
        <a:lstStyle/>
        <a:p>
          <a:endParaRPr lang="en-US" b="1">
            <a:latin typeface="Times New Roman" panose="02020603050405020304" pitchFamily="18" charset="0"/>
            <a:cs typeface="Times New Roman" panose="02020603050405020304" pitchFamily="18" charset="0"/>
          </a:endParaRPr>
        </a:p>
      </dgm:t>
    </dgm:pt>
    <dgm:pt modelId="{0005F506-5053-4AB4-9E5C-AFEAAAA3085B}">
      <dgm:prSet/>
      <dgm:spPr/>
      <dgm:t>
        <a:bodyPr/>
        <a:lstStyle/>
        <a:p>
          <a:r>
            <a:rPr lang="sr-Latn-RS" b="1" dirty="0" smtClean="0">
              <a:latin typeface="Times New Roman" panose="02020603050405020304" pitchFamily="18" charset="0"/>
              <a:cs typeface="Times New Roman" panose="02020603050405020304" pitchFamily="18" charset="0"/>
            </a:rPr>
            <a:t>Sinus node disease</a:t>
          </a:r>
          <a:endParaRPr lang="en-US" b="1" dirty="0">
            <a:latin typeface="Times New Roman" panose="02020603050405020304" pitchFamily="18" charset="0"/>
            <a:cs typeface="Times New Roman" panose="02020603050405020304" pitchFamily="18" charset="0"/>
          </a:endParaRPr>
        </a:p>
      </dgm:t>
    </dgm:pt>
    <dgm:pt modelId="{5D0B822C-59B9-4B2F-9608-25D9562071F9}" type="parTrans" cxnId="{FD24A119-2092-48C8-A057-C87D872912C8}">
      <dgm:prSet/>
      <dgm:spPr/>
      <dgm:t>
        <a:bodyPr/>
        <a:lstStyle/>
        <a:p>
          <a:endParaRPr lang="en-US" b="1">
            <a:latin typeface="Times New Roman" panose="02020603050405020304" pitchFamily="18" charset="0"/>
            <a:cs typeface="Times New Roman" panose="02020603050405020304" pitchFamily="18" charset="0"/>
          </a:endParaRPr>
        </a:p>
      </dgm:t>
    </dgm:pt>
    <dgm:pt modelId="{8810CF19-91FC-4497-992E-72D8D37B124C}" type="sibTrans" cxnId="{FD24A119-2092-48C8-A057-C87D872912C8}">
      <dgm:prSet/>
      <dgm:spPr/>
      <dgm:t>
        <a:bodyPr/>
        <a:lstStyle/>
        <a:p>
          <a:endParaRPr lang="en-US" b="1">
            <a:latin typeface="Times New Roman" panose="02020603050405020304" pitchFamily="18" charset="0"/>
            <a:cs typeface="Times New Roman" panose="02020603050405020304" pitchFamily="18" charset="0"/>
          </a:endParaRPr>
        </a:p>
      </dgm:t>
    </dgm:pt>
    <dgm:pt modelId="{C4BBE871-C3BC-421C-8CEF-43105748876C}">
      <dgm:prSet/>
      <dgm:spPr/>
      <dgm:t>
        <a:bodyPr/>
        <a:lstStyle/>
        <a:p>
          <a:r>
            <a:rPr lang="sr-Latn-RS" b="1" dirty="0" smtClean="0">
              <a:latin typeface="Times New Roman" panose="02020603050405020304" pitchFamily="18" charset="0"/>
              <a:cs typeface="Times New Roman" panose="02020603050405020304" pitchFamily="18" charset="0"/>
            </a:rPr>
            <a:t>Atrial extrasystoles</a:t>
          </a:r>
          <a:endParaRPr lang="en-US" b="1" dirty="0">
            <a:latin typeface="Times New Roman" panose="02020603050405020304" pitchFamily="18" charset="0"/>
            <a:cs typeface="Times New Roman" panose="02020603050405020304" pitchFamily="18" charset="0"/>
          </a:endParaRPr>
        </a:p>
      </dgm:t>
    </dgm:pt>
    <dgm:pt modelId="{8EC43F9D-C4DD-4D95-8DC5-960E1DE8FF7F}" type="parTrans" cxnId="{5D5C26ED-F512-42A7-8E51-5D6E3269E610}">
      <dgm:prSet/>
      <dgm:spPr/>
      <dgm:t>
        <a:bodyPr/>
        <a:lstStyle/>
        <a:p>
          <a:endParaRPr lang="en-US" b="1">
            <a:latin typeface="Times New Roman" panose="02020603050405020304" pitchFamily="18" charset="0"/>
            <a:cs typeface="Times New Roman" panose="02020603050405020304" pitchFamily="18" charset="0"/>
          </a:endParaRPr>
        </a:p>
      </dgm:t>
    </dgm:pt>
    <dgm:pt modelId="{972CD62C-B03A-4662-BBCB-CCF3E8DAB633}" type="sibTrans" cxnId="{5D5C26ED-F512-42A7-8E51-5D6E3269E610}">
      <dgm:prSet/>
      <dgm:spPr/>
      <dgm:t>
        <a:bodyPr/>
        <a:lstStyle/>
        <a:p>
          <a:endParaRPr lang="en-US" b="1">
            <a:latin typeface="Times New Roman" panose="02020603050405020304" pitchFamily="18" charset="0"/>
            <a:cs typeface="Times New Roman" panose="02020603050405020304" pitchFamily="18" charset="0"/>
          </a:endParaRPr>
        </a:p>
      </dgm:t>
    </dgm:pt>
    <dgm:pt modelId="{5F425353-F2A3-4AEB-8C92-AD1307036BF1}">
      <dgm:prSet/>
      <dgm:spPr/>
      <dgm:t>
        <a:bodyPr/>
        <a:lstStyle/>
        <a:p>
          <a:r>
            <a:rPr lang="sr-Latn-RS" b="1" dirty="0" smtClean="0">
              <a:latin typeface="Times New Roman" panose="02020603050405020304" pitchFamily="18" charset="0"/>
              <a:cs typeface="Times New Roman" panose="02020603050405020304" pitchFamily="18" charset="0"/>
            </a:rPr>
            <a:t>Supraventricular tachycardia</a:t>
          </a:r>
          <a:endParaRPr lang="en-US" b="1" dirty="0">
            <a:latin typeface="Times New Roman" panose="02020603050405020304" pitchFamily="18" charset="0"/>
            <a:cs typeface="Times New Roman" panose="02020603050405020304" pitchFamily="18" charset="0"/>
          </a:endParaRPr>
        </a:p>
      </dgm:t>
    </dgm:pt>
    <dgm:pt modelId="{E65E881D-72D5-4286-B136-713315C886D3}" type="parTrans" cxnId="{871D177D-8592-436E-99A4-6FA615E4FE44}">
      <dgm:prSet/>
      <dgm:spPr/>
      <dgm:t>
        <a:bodyPr/>
        <a:lstStyle/>
        <a:p>
          <a:endParaRPr lang="en-US" b="1">
            <a:latin typeface="Times New Roman" panose="02020603050405020304" pitchFamily="18" charset="0"/>
            <a:cs typeface="Times New Roman" panose="02020603050405020304" pitchFamily="18" charset="0"/>
          </a:endParaRPr>
        </a:p>
      </dgm:t>
    </dgm:pt>
    <dgm:pt modelId="{54197249-09CB-4C9E-BBC4-241EE3435D22}" type="sibTrans" cxnId="{871D177D-8592-436E-99A4-6FA615E4FE44}">
      <dgm:prSet/>
      <dgm:spPr/>
      <dgm:t>
        <a:bodyPr/>
        <a:lstStyle/>
        <a:p>
          <a:endParaRPr lang="en-US" b="1">
            <a:latin typeface="Times New Roman" panose="02020603050405020304" pitchFamily="18" charset="0"/>
            <a:cs typeface="Times New Roman" panose="02020603050405020304" pitchFamily="18" charset="0"/>
          </a:endParaRPr>
        </a:p>
      </dgm:t>
    </dgm:pt>
    <dgm:pt modelId="{B059851A-E43C-41B5-AC8E-E785E45CD94B}">
      <dgm:prSet/>
      <dgm:spPr/>
      <dgm:t>
        <a:bodyPr/>
        <a:lstStyle/>
        <a:p>
          <a:r>
            <a:rPr lang="sr-Latn-RS" b="1" dirty="0" smtClean="0">
              <a:latin typeface="Times New Roman" panose="02020603050405020304" pitchFamily="18" charset="0"/>
              <a:cs typeface="Times New Roman" panose="02020603050405020304" pitchFamily="18" charset="0"/>
            </a:rPr>
            <a:t>Atrial fibrillation and flutter</a:t>
          </a:r>
          <a:endParaRPr lang="en-US" b="1" dirty="0">
            <a:latin typeface="Times New Roman" panose="02020603050405020304" pitchFamily="18" charset="0"/>
            <a:cs typeface="Times New Roman" panose="02020603050405020304" pitchFamily="18" charset="0"/>
          </a:endParaRPr>
        </a:p>
      </dgm:t>
    </dgm:pt>
    <dgm:pt modelId="{105A90F8-0969-43C5-A65C-721766397F99}" type="parTrans" cxnId="{A6281D1A-AE3B-43FF-9A6A-AF7721340D44}">
      <dgm:prSet/>
      <dgm:spPr/>
      <dgm:t>
        <a:bodyPr/>
        <a:lstStyle/>
        <a:p>
          <a:endParaRPr lang="en-US" b="1">
            <a:latin typeface="Times New Roman" panose="02020603050405020304" pitchFamily="18" charset="0"/>
            <a:cs typeface="Times New Roman" panose="02020603050405020304" pitchFamily="18" charset="0"/>
          </a:endParaRPr>
        </a:p>
      </dgm:t>
    </dgm:pt>
    <dgm:pt modelId="{D149722E-CDBA-4B8F-86D3-D5A9D5012085}" type="sibTrans" cxnId="{A6281D1A-AE3B-43FF-9A6A-AF7721340D44}">
      <dgm:prSet/>
      <dgm:spPr/>
      <dgm:t>
        <a:bodyPr/>
        <a:lstStyle/>
        <a:p>
          <a:endParaRPr lang="en-US" b="1">
            <a:latin typeface="Times New Roman" panose="02020603050405020304" pitchFamily="18" charset="0"/>
            <a:cs typeface="Times New Roman" panose="02020603050405020304" pitchFamily="18" charset="0"/>
          </a:endParaRPr>
        </a:p>
      </dgm:t>
    </dgm:pt>
    <dgm:pt modelId="{E5A72455-393E-4DD2-A0F9-48E18FC15F9B}">
      <dgm:prSet/>
      <dgm:spPr/>
      <dgm:t>
        <a:bodyPr/>
        <a:lstStyle/>
        <a:p>
          <a:r>
            <a:rPr lang="sr-Latn-RS" b="1" dirty="0" smtClean="0">
              <a:latin typeface="Times New Roman" panose="02020603050405020304" pitchFamily="18" charset="0"/>
              <a:cs typeface="Times New Roman" panose="02020603050405020304" pitchFamily="18" charset="0"/>
            </a:rPr>
            <a:t>Nodal extrasystoles</a:t>
          </a:r>
          <a:endParaRPr lang="en-US" b="1" dirty="0">
            <a:latin typeface="Times New Roman" panose="02020603050405020304" pitchFamily="18" charset="0"/>
            <a:cs typeface="Times New Roman" panose="02020603050405020304" pitchFamily="18" charset="0"/>
          </a:endParaRPr>
        </a:p>
      </dgm:t>
    </dgm:pt>
    <dgm:pt modelId="{A0DCDA65-69FF-4DF0-867D-96C69DBBDD32}" type="parTrans" cxnId="{449C34DB-1CEF-4C97-B1BA-EDE7D8043ED4}">
      <dgm:prSet/>
      <dgm:spPr/>
      <dgm:t>
        <a:bodyPr/>
        <a:lstStyle/>
        <a:p>
          <a:endParaRPr lang="en-US" b="1">
            <a:latin typeface="Times New Roman" panose="02020603050405020304" pitchFamily="18" charset="0"/>
            <a:cs typeface="Times New Roman" panose="02020603050405020304" pitchFamily="18" charset="0"/>
          </a:endParaRPr>
        </a:p>
      </dgm:t>
    </dgm:pt>
    <dgm:pt modelId="{8361F326-EBC9-4B31-A367-8CBAA29A0B90}" type="sibTrans" cxnId="{449C34DB-1CEF-4C97-B1BA-EDE7D8043ED4}">
      <dgm:prSet/>
      <dgm:spPr/>
      <dgm:t>
        <a:bodyPr/>
        <a:lstStyle/>
        <a:p>
          <a:endParaRPr lang="en-US" b="1">
            <a:latin typeface="Times New Roman" panose="02020603050405020304" pitchFamily="18" charset="0"/>
            <a:cs typeface="Times New Roman" panose="02020603050405020304" pitchFamily="18" charset="0"/>
          </a:endParaRPr>
        </a:p>
      </dgm:t>
    </dgm:pt>
    <dgm:pt modelId="{53C669D5-23E0-46D6-9012-78B71BA28441}">
      <dgm:prSet/>
      <dgm:spPr/>
      <dgm:t>
        <a:bodyPr/>
        <a:lstStyle/>
        <a:p>
          <a:r>
            <a:rPr lang="sr-Latn-RS" b="1" dirty="0" smtClean="0">
              <a:latin typeface="Times New Roman" panose="02020603050405020304" pitchFamily="18" charset="0"/>
              <a:cs typeface="Times New Roman" panose="02020603050405020304" pitchFamily="18" charset="0"/>
            </a:rPr>
            <a:t>Nodal rhythm</a:t>
          </a:r>
          <a:endParaRPr lang="en-US" b="1" dirty="0">
            <a:latin typeface="Times New Roman" panose="02020603050405020304" pitchFamily="18" charset="0"/>
            <a:cs typeface="Times New Roman" panose="02020603050405020304" pitchFamily="18" charset="0"/>
          </a:endParaRPr>
        </a:p>
      </dgm:t>
    </dgm:pt>
    <dgm:pt modelId="{2EAA5591-62FE-4D14-A763-E1526B7874C2}" type="parTrans" cxnId="{E3B626D2-5582-48E1-A953-30AC2B33B1A5}">
      <dgm:prSet/>
      <dgm:spPr/>
      <dgm:t>
        <a:bodyPr/>
        <a:lstStyle/>
        <a:p>
          <a:endParaRPr lang="en-US" b="1">
            <a:latin typeface="Times New Roman" panose="02020603050405020304" pitchFamily="18" charset="0"/>
            <a:cs typeface="Times New Roman" panose="02020603050405020304" pitchFamily="18" charset="0"/>
          </a:endParaRPr>
        </a:p>
      </dgm:t>
    </dgm:pt>
    <dgm:pt modelId="{B765C21F-F6D2-41C8-8577-E7CA966732EE}" type="sibTrans" cxnId="{E3B626D2-5582-48E1-A953-30AC2B33B1A5}">
      <dgm:prSet/>
      <dgm:spPr/>
      <dgm:t>
        <a:bodyPr/>
        <a:lstStyle/>
        <a:p>
          <a:endParaRPr lang="en-US" b="1">
            <a:latin typeface="Times New Roman" panose="02020603050405020304" pitchFamily="18" charset="0"/>
            <a:cs typeface="Times New Roman" panose="02020603050405020304" pitchFamily="18" charset="0"/>
          </a:endParaRPr>
        </a:p>
      </dgm:t>
    </dgm:pt>
    <dgm:pt modelId="{E3A2CD42-6C08-4236-8631-6B65690F39C8}">
      <dgm:prSet/>
      <dgm:spPr/>
      <dgm:t>
        <a:bodyPr/>
        <a:lstStyle/>
        <a:p>
          <a:r>
            <a:rPr lang="sr-Latn-RS" b="1" dirty="0" smtClean="0">
              <a:latin typeface="Times New Roman" panose="02020603050405020304" pitchFamily="18" charset="0"/>
              <a:cs typeface="Times New Roman" panose="02020603050405020304" pitchFamily="18" charset="0"/>
            </a:rPr>
            <a:t>Nodal tachycardia</a:t>
          </a:r>
          <a:endParaRPr lang="en-US" b="1" dirty="0">
            <a:latin typeface="Times New Roman" panose="02020603050405020304" pitchFamily="18" charset="0"/>
            <a:cs typeface="Times New Roman" panose="02020603050405020304" pitchFamily="18" charset="0"/>
          </a:endParaRPr>
        </a:p>
      </dgm:t>
    </dgm:pt>
    <dgm:pt modelId="{5E0C1F5D-4A4D-4102-9A8D-8CA5FAAEC96E}" type="parTrans" cxnId="{2B014C1D-307E-4C99-972B-DB4DE6ECE3A5}">
      <dgm:prSet/>
      <dgm:spPr/>
      <dgm:t>
        <a:bodyPr/>
        <a:lstStyle/>
        <a:p>
          <a:endParaRPr lang="en-US" b="1">
            <a:latin typeface="Times New Roman" panose="02020603050405020304" pitchFamily="18" charset="0"/>
            <a:cs typeface="Times New Roman" panose="02020603050405020304" pitchFamily="18" charset="0"/>
          </a:endParaRPr>
        </a:p>
      </dgm:t>
    </dgm:pt>
    <dgm:pt modelId="{BB7F4441-20A6-418F-A890-4C6FE8E86DC7}" type="sibTrans" cxnId="{2B014C1D-307E-4C99-972B-DB4DE6ECE3A5}">
      <dgm:prSet/>
      <dgm:spPr/>
      <dgm:t>
        <a:bodyPr/>
        <a:lstStyle/>
        <a:p>
          <a:endParaRPr lang="en-US" b="1">
            <a:latin typeface="Times New Roman" panose="02020603050405020304" pitchFamily="18" charset="0"/>
            <a:cs typeface="Times New Roman" panose="02020603050405020304" pitchFamily="18" charset="0"/>
          </a:endParaRPr>
        </a:p>
      </dgm:t>
    </dgm:pt>
    <dgm:pt modelId="{048F82EE-87A4-4B10-9F83-57BF48D97DFF}">
      <dgm:prSet/>
      <dgm:spPr/>
      <dgm:t>
        <a:bodyPr/>
        <a:lstStyle/>
        <a:p>
          <a:r>
            <a:rPr lang="sr-Latn-RS" b="1" dirty="0" smtClean="0">
              <a:latin typeface="Times New Roman" panose="02020603050405020304" pitchFamily="18" charset="0"/>
              <a:cs typeface="Times New Roman" panose="02020603050405020304" pitchFamily="18" charset="0"/>
            </a:rPr>
            <a:t>Atrioventricular disociacion</a:t>
          </a:r>
          <a:endParaRPr lang="en-US" b="1" dirty="0">
            <a:latin typeface="Times New Roman" panose="02020603050405020304" pitchFamily="18" charset="0"/>
            <a:cs typeface="Times New Roman" panose="02020603050405020304" pitchFamily="18" charset="0"/>
          </a:endParaRPr>
        </a:p>
      </dgm:t>
    </dgm:pt>
    <dgm:pt modelId="{6FF4BC76-DD7B-4A6B-BF82-83FA06A74F98}" type="parTrans" cxnId="{C0EA52CE-4FB8-4529-8078-FE657B1C0389}">
      <dgm:prSet/>
      <dgm:spPr/>
      <dgm:t>
        <a:bodyPr/>
        <a:lstStyle/>
        <a:p>
          <a:endParaRPr lang="en-US" b="1">
            <a:latin typeface="Times New Roman" panose="02020603050405020304" pitchFamily="18" charset="0"/>
            <a:cs typeface="Times New Roman" panose="02020603050405020304" pitchFamily="18" charset="0"/>
          </a:endParaRPr>
        </a:p>
      </dgm:t>
    </dgm:pt>
    <dgm:pt modelId="{7B415CCC-C14B-402F-B796-22FE73F5280F}" type="sibTrans" cxnId="{C0EA52CE-4FB8-4529-8078-FE657B1C0389}">
      <dgm:prSet/>
      <dgm:spPr/>
      <dgm:t>
        <a:bodyPr/>
        <a:lstStyle/>
        <a:p>
          <a:endParaRPr lang="en-US" b="1">
            <a:latin typeface="Times New Roman" panose="02020603050405020304" pitchFamily="18" charset="0"/>
            <a:cs typeface="Times New Roman" panose="02020603050405020304" pitchFamily="18" charset="0"/>
          </a:endParaRPr>
        </a:p>
      </dgm:t>
    </dgm:pt>
    <dgm:pt modelId="{F599F2B2-64F8-4030-8B26-A9E975A241F6}">
      <dgm:prSet/>
      <dgm:spPr/>
      <dgm:t>
        <a:bodyPr/>
        <a:lstStyle/>
        <a:p>
          <a:r>
            <a:rPr lang="sr-Latn-RS" b="1" dirty="0" smtClean="0">
              <a:latin typeface="Times New Roman" panose="02020603050405020304" pitchFamily="18" charset="0"/>
              <a:cs typeface="Times New Roman" panose="02020603050405020304" pitchFamily="18" charset="0"/>
            </a:rPr>
            <a:t>Ventricular extrasystoles</a:t>
          </a:r>
          <a:endParaRPr lang="en-US" b="1" dirty="0">
            <a:latin typeface="Times New Roman" panose="02020603050405020304" pitchFamily="18" charset="0"/>
            <a:cs typeface="Times New Roman" panose="02020603050405020304" pitchFamily="18" charset="0"/>
          </a:endParaRPr>
        </a:p>
      </dgm:t>
    </dgm:pt>
    <dgm:pt modelId="{E795CD9A-5486-442B-8447-E9507807790F}" type="parTrans" cxnId="{7778BAD4-E7E5-4E9E-A4C1-101535F5D3EC}">
      <dgm:prSet/>
      <dgm:spPr/>
      <dgm:t>
        <a:bodyPr/>
        <a:lstStyle/>
        <a:p>
          <a:endParaRPr lang="en-US" b="1">
            <a:latin typeface="Times New Roman" panose="02020603050405020304" pitchFamily="18" charset="0"/>
            <a:cs typeface="Times New Roman" panose="02020603050405020304" pitchFamily="18" charset="0"/>
          </a:endParaRPr>
        </a:p>
      </dgm:t>
    </dgm:pt>
    <dgm:pt modelId="{8929DFA9-7024-4A4D-A03F-0329A8D76D41}" type="sibTrans" cxnId="{7778BAD4-E7E5-4E9E-A4C1-101535F5D3EC}">
      <dgm:prSet/>
      <dgm:spPr/>
      <dgm:t>
        <a:bodyPr/>
        <a:lstStyle/>
        <a:p>
          <a:endParaRPr lang="en-US" b="1">
            <a:latin typeface="Times New Roman" panose="02020603050405020304" pitchFamily="18" charset="0"/>
            <a:cs typeface="Times New Roman" panose="02020603050405020304" pitchFamily="18" charset="0"/>
          </a:endParaRPr>
        </a:p>
      </dgm:t>
    </dgm:pt>
    <dgm:pt modelId="{2AD6D1FE-432D-4287-8E9A-6DB8ECA4666F}">
      <dgm:prSet/>
      <dgm:spPr/>
      <dgm:t>
        <a:bodyPr/>
        <a:lstStyle/>
        <a:p>
          <a:r>
            <a:rPr lang="sr-Latn-RS" b="1" dirty="0" smtClean="0">
              <a:latin typeface="Times New Roman" panose="02020603050405020304" pitchFamily="18" charset="0"/>
              <a:cs typeface="Times New Roman" panose="02020603050405020304" pitchFamily="18" charset="0"/>
            </a:rPr>
            <a:t>Ventricular tachycardia</a:t>
          </a:r>
          <a:endParaRPr lang="en-US" b="1" dirty="0">
            <a:latin typeface="Times New Roman" panose="02020603050405020304" pitchFamily="18" charset="0"/>
            <a:cs typeface="Times New Roman" panose="02020603050405020304" pitchFamily="18" charset="0"/>
          </a:endParaRPr>
        </a:p>
      </dgm:t>
    </dgm:pt>
    <dgm:pt modelId="{C821B231-C1EB-45ED-8BA1-C16899A15063}" type="parTrans" cxnId="{2EEF344D-EA08-4F1C-89F3-A97F0B33D398}">
      <dgm:prSet/>
      <dgm:spPr/>
      <dgm:t>
        <a:bodyPr/>
        <a:lstStyle/>
        <a:p>
          <a:endParaRPr lang="en-US" b="1">
            <a:latin typeface="Times New Roman" panose="02020603050405020304" pitchFamily="18" charset="0"/>
            <a:cs typeface="Times New Roman" panose="02020603050405020304" pitchFamily="18" charset="0"/>
          </a:endParaRPr>
        </a:p>
      </dgm:t>
    </dgm:pt>
    <dgm:pt modelId="{711E4B85-2E70-4BD5-B9B8-0375616FA037}" type="sibTrans" cxnId="{2EEF344D-EA08-4F1C-89F3-A97F0B33D398}">
      <dgm:prSet/>
      <dgm:spPr/>
      <dgm:t>
        <a:bodyPr/>
        <a:lstStyle/>
        <a:p>
          <a:endParaRPr lang="en-US" b="1">
            <a:latin typeface="Times New Roman" panose="02020603050405020304" pitchFamily="18" charset="0"/>
            <a:cs typeface="Times New Roman" panose="02020603050405020304" pitchFamily="18" charset="0"/>
          </a:endParaRPr>
        </a:p>
      </dgm:t>
    </dgm:pt>
    <dgm:pt modelId="{65765393-7D97-4FCD-93EA-B7FC3975FDC5}">
      <dgm:prSet/>
      <dgm:spPr/>
      <dgm:t>
        <a:bodyPr/>
        <a:lstStyle/>
        <a:p>
          <a:r>
            <a:rPr lang="sr-Latn-RS" b="1" dirty="0" smtClean="0">
              <a:latin typeface="Times New Roman" panose="02020603050405020304" pitchFamily="18" charset="0"/>
              <a:cs typeface="Times New Roman" panose="02020603050405020304" pitchFamily="18" charset="0"/>
            </a:rPr>
            <a:t>Ventricular fibrillation and flutter</a:t>
          </a:r>
          <a:endParaRPr lang="en-US" b="1" dirty="0">
            <a:latin typeface="Times New Roman" panose="02020603050405020304" pitchFamily="18" charset="0"/>
            <a:cs typeface="Times New Roman" panose="02020603050405020304" pitchFamily="18" charset="0"/>
          </a:endParaRPr>
        </a:p>
      </dgm:t>
    </dgm:pt>
    <dgm:pt modelId="{1159D325-516C-42DF-9ADB-3BCB9624400D}" type="parTrans" cxnId="{59EB94C0-47CE-4FCE-B374-44DD0CBDA905}">
      <dgm:prSet/>
      <dgm:spPr/>
      <dgm:t>
        <a:bodyPr/>
        <a:lstStyle/>
        <a:p>
          <a:endParaRPr lang="en-US" b="1">
            <a:latin typeface="Times New Roman" panose="02020603050405020304" pitchFamily="18" charset="0"/>
            <a:cs typeface="Times New Roman" panose="02020603050405020304" pitchFamily="18" charset="0"/>
          </a:endParaRPr>
        </a:p>
      </dgm:t>
    </dgm:pt>
    <dgm:pt modelId="{FF786AE8-C3D3-4E7A-A72F-556AFE1BD01A}" type="sibTrans" cxnId="{59EB94C0-47CE-4FCE-B374-44DD0CBDA905}">
      <dgm:prSet/>
      <dgm:spPr/>
      <dgm:t>
        <a:bodyPr/>
        <a:lstStyle/>
        <a:p>
          <a:endParaRPr lang="en-US" b="1">
            <a:latin typeface="Times New Roman" panose="02020603050405020304" pitchFamily="18" charset="0"/>
            <a:cs typeface="Times New Roman" panose="02020603050405020304" pitchFamily="18" charset="0"/>
          </a:endParaRPr>
        </a:p>
      </dgm:t>
    </dgm:pt>
    <dgm:pt modelId="{C392F887-DE40-4F3C-B0BD-47CD61263CF8}" type="pres">
      <dgm:prSet presAssocID="{F33F85D0-0B2F-45CD-A6F4-9074122803CA}" presName="linear" presStyleCnt="0">
        <dgm:presLayoutVars>
          <dgm:dir/>
          <dgm:animLvl val="lvl"/>
          <dgm:resizeHandles val="exact"/>
        </dgm:presLayoutVars>
      </dgm:prSet>
      <dgm:spPr/>
      <dgm:t>
        <a:bodyPr/>
        <a:lstStyle/>
        <a:p>
          <a:endParaRPr lang="en-US"/>
        </a:p>
      </dgm:t>
    </dgm:pt>
    <dgm:pt modelId="{DD6FE662-2DE1-4719-98B1-DEE7B992D322}" type="pres">
      <dgm:prSet presAssocID="{BB3AAAD5-CC63-49D2-9BA9-79EE1351E043}" presName="parentLin" presStyleCnt="0"/>
      <dgm:spPr/>
    </dgm:pt>
    <dgm:pt modelId="{8F08632E-7CC3-41A3-934E-E4CE2FC16824}" type="pres">
      <dgm:prSet presAssocID="{BB3AAAD5-CC63-49D2-9BA9-79EE1351E043}" presName="parentLeftMargin" presStyleLbl="node1" presStyleIdx="0" presStyleCnt="4"/>
      <dgm:spPr/>
      <dgm:t>
        <a:bodyPr/>
        <a:lstStyle/>
        <a:p>
          <a:endParaRPr lang="en-US"/>
        </a:p>
      </dgm:t>
    </dgm:pt>
    <dgm:pt modelId="{9CD0CC26-2FA4-4094-BE8B-A3BBD5E34FAB}" type="pres">
      <dgm:prSet presAssocID="{BB3AAAD5-CC63-49D2-9BA9-79EE1351E043}" presName="parentText" presStyleLbl="node1" presStyleIdx="0" presStyleCnt="4">
        <dgm:presLayoutVars>
          <dgm:chMax val="0"/>
          <dgm:bulletEnabled val="1"/>
        </dgm:presLayoutVars>
      </dgm:prSet>
      <dgm:spPr/>
      <dgm:t>
        <a:bodyPr/>
        <a:lstStyle/>
        <a:p>
          <a:endParaRPr lang="en-US"/>
        </a:p>
      </dgm:t>
    </dgm:pt>
    <dgm:pt modelId="{5085A2D5-1397-4380-8847-AB9EC7E84A6A}" type="pres">
      <dgm:prSet presAssocID="{BB3AAAD5-CC63-49D2-9BA9-79EE1351E043}" presName="negativeSpace" presStyleCnt="0"/>
      <dgm:spPr/>
    </dgm:pt>
    <dgm:pt modelId="{9B1085F3-CC69-4237-8CDC-5EA8724F6CC1}" type="pres">
      <dgm:prSet presAssocID="{BB3AAAD5-CC63-49D2-9BA9-79EE1351E043}" presName="childText" presStyleLbl="conFgAcc1" presStyleIdx="0" presStyleCnt="4">
        <dgm:presLayoutVars>
          <dgm:bulletEnabled val="1"/>
        </dgm:presLayoutVars>
      </dgm:prSet>
      <dgm:spPr/>
      <dgm:t>
        <a:bodyPr/>
        <a:lstStyle/>
        <a:p>
          <a:endParaRPr lang="en-US"/>
        </a:p>
      </dgm:t>
    </dgm:pt>
    <dgm:pt modelId="{397EA625-D5D7-44C7-BD24-05910CA98637}" type="pres">
      <dgm:prSet presAssocID="{AA022A60-00C1-42AF-9DAA-FD0DAA757830}" presName="spaceBetweenRectangles" presStyleCnt="0"/>
      <dgm:spPr/>
    </dgm:pt>
    <dgm:pt modelId="{42416C59-8E98-458E-9B96-4DF511B8C380}" type="pres">
      <dgm:prSet presAssocID="{29C55938-F1A6-4D0F-B393-817E5A30D3D2}" presName="parentLin" presStyleCnt="0"/>
      <dgm:spPr/>
    </dgm:pt>
    <dgm:pt modelId="{737FACCD-4A2F-4A8A-9414-20575CC8DBCC}" type="pres">
      <dgm:prSet presAssocID="{29C55938-F1A6-4D0F-B393-817E5A30D3D2}" presName="parentLeftMargin" presStyleLbl="node1" presStyleIdx="0" presStyleCnt="4"/>
      <dgm:spPr/>
      <dgm:t>
        <a:bodyPr/>
        <a:lstStyle/>
        <a:p>
          <a:endParaRPr lang="en-US"/>
        </a:p>
      </dgm:t>
    </dgm:pt>
    <dgm:pt modelId="{46EF951C-1A37-409F-A9FB-3323A9C7E6E8}" type="pres">
      <dgm:prSet presAssocID="{29C55938-F1A6-4D0F-B393-817E5A30D3D2}" presName="parentText" presStyleLbl="node1" presStyleIdx="1" presStyleCnt="4">
        <dgm:presLayoutVars>
          <dgm:chMax val="0"/>
          <dgm:bulletEnabled val="1"/>
        </dgm:presLayoutVars>
      </dgm:prSet>
      <dgm:spPr/>
      <dgm:t>
        <a:bodyPr/>
        <a:lstStyle/>
        <a:p>
          <a:endParaRPr lang="en-US"/>
        </a:p>
      </dgm:t>
    </dgm:pt>
    <dgm:pt modelId="{E6216B7F-8BA5-4D4D-A0EA-D4646259FC9C}" type="pres">
      <dgm:prSet presAssocID="{29C55938-F1A6-4D0F-B393-817E5A30D3D2}" presName="negativeSpace" presStyleCnt="0"/>
      <dgm:spPr/>
    </dgm:pt>
    <dgm:pt modelId="{46486EE3-DCC3-4622-A558-FB1686163A4C}" type="pres">
      <dgm:prSet presAssocID="{29C55938-F1A6-4D0F-B393-817E5A30D3D2}" presName="childText" presStyleLbl="conFgAcc1" presStyleIdx="1" presStyleCnt="4">
        <dgm:presLayoutVars>
          <dgm:bulletEnabled val="1"/>
        </dgm:presLayoutVars>
      </dgm:prSet>
      <dgm:spPr/>
      <dgm:t>
        <a:bodyPr/>
        <a:lstStyle/>
        <a:p>
          <a:endParaRPr lang="en-US"/>
        </a:p>
      </dgm:t>
    </dgm:pt>
    <dgm:pt modelId="{75E168B5-CD48-4C7A-BE30-5FAE0696F50E}" type="pres">
      <dgm:prSet presAssocID="{A248C090-DD93-4220-BE63-258563DB4C39}" presName="spaceBetweenRectangles" presStyleCnt="0"/>
      <dgm:spPr/>
    </dgm:pt>
    <dgm:pt modelId="{FB88FDDD-72AE-4260-AA9C-D6AC87AB1BA6}" type="pres">
      <dgm:prSet presAssocID="{14DCED23-FEE0-4D21-BA34-56F1B8FEE1FE}" presName="parentLin" presStyleCnt="0"/>
      <dgm:spPr/>
    </dgm:pt>
    <dgm:pt modelId="{E0560E63-ACD1-4C73-967A-3BA4E262CA97}" type="pres">
      <dgm:prSet presAssocID="{14DCED23-FEE0-4D21-BA34-56F1B8FEE1FE}" presName="parentLeftMargin" presStyleLbl="node1" presStyleIdx="1" presStyleCnt="4"/>
      <dgm:spPr/>
      <dgm:t>
        <a:bodyPr/>
        <a:lstStyle/>
        <a:p>
          <a:endParaRPr lang="en-US"/>
        </a:p>
      </dgm:t>
    </dgm:pt>
    <dgm:pt modelId="{17A218CB-5E12-4050-A420-B28C07E67522}" type="pres">
      <dgm:prSet presAssocID="{14DCED23-FEE0-4D21-BA34-56F1B8FEE1FE}" presName="parentText" presStyleLbl="node1" presStyleIdx="2" presStyleCnt="4">
        <dgm:presLayoutVars>
          <dgm:chMax val="0"/>
          <dgm:bulletEnabled val="1"/>
        </dgm:presLayoutVars>
      </dgm:prSet>
      <dgm:spPr/>
      <dgm:t>
        <a:bodyPr/>
        <a:lstStyle/>
        <a:p>
          <a:endParaRPr lang="en-US"/>
        </a:p>
      </dgm:t>
    </dgm:pt>
    <dgm:pt modelId="{220A56CC-379E-445E-A3B2-03CF788E6A55}" type="pres">
      <dgm:prSet presAssocID="{14DCED23-FEE0-4D21-BA34-56F1B8FEE1FE}" presName="negativeSpace" presStyleCnt="0"/>
      <dgm:spPr/>
    </dgm:pt>
    <dgm:pt modelId="{BC7F06DB-B39A-4304-B1D3-D2F69CBA4D0D}" type="pres">
      <dgm:prSet presAssocID="{14DCED23-FEE0-4D21-BA34-56F1B8FEE1FE}" presName="childText" presStyleLbl="conFgAcc1" presStyleIdx="2" presStyleCnt="4">
        <dgm:presLayoutVars>
          <dgm:bulletEnabled val="1"/>
        </dgm:presLayoutVars>
      </dgm:prSet>
      <dgm:spPr/>
      <dgm:t>
        <a:bodyPr/>
        <a:lstStyle/>
        <a:p>
          <a:endParaRPr lang="en-US"/>
        </a:p>
      </dgm:t>
    </dgm:pt>
    <dgm:pt modelId="{0C65437F-7FE4-48FC-8197-9000FDA8153D}" type="pres">
      <dgm:prSet presAssocID="{A75C50D9-5821-4308-8D4F-E3FE7B269372}" presName="spaceBetweenRectangles" presStyleCnt="0"/>
      <dgm:spPr/>
    </dgm:pt>
    <dgm:pt modelId="{057DA38F-AF46-42EB-90D1-E98FC6AA0365}" type="pres">
      <dgm:prSet presAssocID="{0AFDDB3D-9CD9-4953-B91A-9C06229C188B}" presName="parentLin" presStyleCnt="0"/>
      <dgm:spPr/>
    </dgm:pt>
    <dgm:pt modelId="{15F2E3AB-21C0-45E6-B43B-B9FD043F289C}" type="pres">
      <dgm:prSet presAssocID="{0AFDDB3D-9CD9-4953-B91A-9C06229C188B}" presName="parentLeftMargin" presStyleLbl="node1" presStyleIdx="2" presStyleCnt="4"/>
      <dgm:spPr/>
      <dgm:t>
        <a:bodyPr/>
        <a:lstStyle/>
        <a:p>
          <a:endParaRPr lang="en-US"/>
        </a:p>
      </dgm:t>
    </dgm:pt>
    <dgm:pt modelId="{CB555A85-9772-4B6A-9724-958E94925143}" type="pres">
      <dgm:prSet presAssocID="{0AFDDB3D-9CD9-4953-B91A-9C06229C188B}" presName="parentText" presStyleLbl="node1" presStyleIdx="3" presStyleCnt="4">
        <dgm:presLayoutVars>
          <dgm:chMax val="0"/>
          <dgm:bulletEnabled val="1"/>
        </dgm:presLayoutVars>
      </dgm:prSet>
      <dgm:spPr/>
      <dgm:t>
        <a:bodyPr/>
        <a:lstStyle/>
        <a:p>
          <a:endParaRPr lang="en-US"/>
        </a:p>
      </dgm:t>
    </dgm:pt>
    <dgm:pt modelId="{75524A6E-EEEE-4148-B77F-B939CE3869A5}" type="pres">
      <dgm:prSet presAssocID="{0AFDDB3D-9CD9-4953-B91A-9C06229C188B}" presName="negativeSpace" presStyleCnt="0"/>
      <dgm:spPr/>
    </dgm:pt>
    <dgm:pt modelId="{153D9BFC-105F-4BB7-AB9F-D208192A402C}" type="pres">
      <dgm:prSet presAssocID="{0AFDDB3D-9CD9-4953-B91A-9C06229C188B}" presName="childText" presStyleLbl="conFgAcc1" presStyleIdx="3" presStyleCnt="4">
        <dgm:presLayoutVars>
          <dgm:bulletEnabled val="1"/>
        </dgm:presLayoutVars>
      </dgm:prSet>
      <dgm:spPr/>
      <dgm:t>
        <a:bodyPr/>
        <a:lstStyle/>
        <a:p>
          <a:endParaRPr lang="en-US"/>
        </a:p>
      </dgm:t>
    </dgm:pt>
  </dgm:ptLst>
  <dgm:cxnLst>
    <dgm:cxn modelId="{70BC7EE7-C6DA-49F3-B69C-688D57E32DF3}" srcId="{F33F85D0-0B2F-45CD-A6F4-9074122803CA}" destId="{BB3AAAD5-CC63-49D2-9BA9-79EE1351E043}" srcOrd="0" destOrd="0" parTransId="{650BECCB-DDDC-4CF7-9772-A556AB3F8ACF}" sibTransId="{AA022A60-00C1-42AF-9DAA-FD0DAA757830}"/>
    <dgm:cxn modelId="{FD24A119-2092-48C8-A057-C87D872912C8}" srcId="{BB3AAAD5-CC63-49D2-9BA9-79EE1351E043}" destId="{0005F506-5053-4AB4-9E5C-AFEAAAA3085B}" srcOrd="3" destOrd="0" parTransId="{5D0B822C-59B9-4B2F-9608-25D9562071F9}" sibTransId="{8810CF19-91FC-4497-992E-72D8D37B124C}"/>
    <dgm:cxn modelId="{4AF1872F-E694-4985-A1B8-E4BABCFE55EF}" type="presOf" srcId="{CCE6E788-6D24-4106-B73A-B75EA37973C4}" destId="{9B1085F3-CC69-4237-8CDC-5EA8724F6CC1}" srcOrd="0" destOrd="2" presId="urn:microsoft.com/office/officeart/2005/8/layout/list1"/>
    <dgm:cxn modelId="{E3B626D2-5582-48E1-A953-30AC2B33B1A5}" srcId="{14DCED23-FEE0-4D21-BA34-56F1B8FEE1FE}" destId="{53C669D5-23E0-46D6-9012-78B71BA28441}" srcOrd="1" destOrd="0" parTransId="{2EAA5591-62FE-4D14-A763-E1526B7874C2}" sibTransId="{B765C21F-F6D2-41C8-8577-E7CA966732EE}"/>
    <dgm:cxn modelId="{871D177D-8592-436E-99A4-6FA615E4FE44}" srcId="{29C55938-F1A6-4D0F-B393-817E5A30D3D2}" destId="{5F425353-F2A3-4AEB-8C92-AD1307036BF1}" srcOrd="1" destOrd="0" parTransId="{E65E881D-72D5-4286-B136-713315C886D3}" sibTransId="{54197249-09CB-4C9E-BBC4-241EE3435D22}"/>
    <dgm:cxn modelId="{5D5C26ED-F512-42A7-8E51-5D6E3269E610}" srcId="{29C55938-F1A6-4D0F-B393-817E5A30D3D2}" destId="{C4BBE871-C3BC-421C-8CEF-43105748876C}" srcOrd="0" destOrd="0" parTransId="{8EC43F9D-C4DD-4D95-8DC5-960E1DE8FF7F}" sibTransId="{972CD62C-B03A-4662-BBCB-CCF3E8DAB633}"/>
    <dgm:cxn modelId="{A6281D1A-AE3B-43FF-9A6A-AF7721340D44}" srcId="{29C55938-F1A6-4D0F-B393-817E5A30D3D2}" destId="{B059851A-E43C-41B5-AC8E-E785E45CD94B}" srcOrd="2" destOrd="0" parTransId="{105A90F8-0969-43C5-A65C-721766397F99}" sibTransId="{D149722E-CDBA-4B8F-86D3-D5A9D5012085}"/>
    <dgm:cxn modelId="{2EEF344D-EA08-4F1C-89F3-A97F0B33D398}" srcId="{0AFDDB3D-9CD9-4953-B91A-9C06229C188B}" destId="{2AD6D1FE-432D-4287-8E9A-6DB8ECA4666F}" srcOrd="1" destOrd="0" parTransId="{C821B231-C1EB-45ED-8BA1-C16899A15063}" sibTransId="{711E4B85-2E70-4BD5-B9B8-0375616FA037}"/>
    <dgm:cxn modelId="{C77645CF-3522-410A-B0C2-685F51A3F05A}" type="presOf" srcId="{0005F506-5053-4AB4-9E5C-AFEAAAA3085B}" destId="{9B1085F3-CC69-4237-8CDC-5EA8724F6CC1}" srcOrd="0" destOrd="3" presId="urn:microsoft.com/office/officeart/2005/8/layout/list1"/>
    <dgm:cxn modelId="{0E0F6310-4837-4E70-BBAE-8A98CF98CF3A}" srcId="{BB3AAAD5-CC63-49D2-9BA9-79EE1351E043}" destId="{2F9389B4-A0C1-4FA9-A525-94B9B475725E}" srcOrd="1" destOrd="0" parTransId="{430D80EC-C41D-42F4-A2A7-9BBBAFEC5D3D}" sibTransId="{497999BC-F74A-46E2-98D8-150146CD6F44}"/>
    <dgm:cxn modelId="{005EF7C0-8544-4987-9062-95B1A2D9BC5C}" type="presOf" srcId="{C4BBE871-C3BC-421C-8CEF-43105748876C}" destId="{46486EE3-DCC3-4622-A558-FB1686163A4C}" srcOrd="0" destOrd="0" presId="urn:microsoft.com/office/officeart/2005/8/layout/list1"/>
    <dgm:cxn modelId="{542CC140-94E7-49CD-BDF6-E5E101D45E61}" srcId="{BB3AAAD5-CC63-49D2-9BA9-79EE1351E043}" destId="{D039443B-0408-4A1C-8D5B-491BC39B8D85}" srcOrd="0" destOrd="0" parTransId="{23430E50-613E-4DBF-A50F-47ACDDA509D9}" sibTransId="{892C149F-9C08-4918-82EF-ADCDED250DE3}"/>
    <dgm:cxn modelId="{A5560B55-5C49-475D-945F-38A0FA8C64B0}" type="presOf" srcId="{5F425353-F2A3-4AEB-8C92-AD1307036BF1}" destId="{46486EE3-DCC3-4622-A558-FB1686163A4C}" srcOrd="0" destOrd="1" presId="urn:microsoft.com/office/officeart/2005/8/layout/list1"/>
    <dgm:cxn modelId="{C0EA52CE-4FB8-4529-8078-FE657B1C0389}" srcId="{14DCED23-FEE0-4D21-BA34-56F1B8FEE1FE}" destId="{048F82EE-87A4-4B10-9F83-57BF48D97DFF}" srcOrd="3" destOrd="0" parTransId="{6FF4BC76-DD7B-4A6B-BF82-83FA06A74F98}" sibTransId="{7B415CCC-C14B-402F-B796-22FE73F5280F}"/>
    <dgm:cxn modelId="{A5B5FD76-FBBD-4160-922F-09D3D46C4DD9}" type="presOf" srcId="{53C669D5-23E0-46D6-9012-78B71BA28441}" destId="{BC7F06DB-B39A-4304-B1D3-D2F69CBA4D0D}" srcOrd="0" destOrd="1" presId="urn:microsoft.com/office/officeart/2005/8/layout/list1"/>
    <dgm:cxn modelId="{85BFF74B-8F6D-4CC1-A2B3-43415811CDAB}" type="presOf" srcId="{BB3AAAD5-CC63-49D2-9BA9-79EE1351E043}" destId="{9CD0CC26-2FA4-4094-BE8B-A3BBD5E34FAB}" srcOrd="1" destOrd="0" presId="urn:microsoft.com/office/officeart/2005/8/layout/list1"/>
    <dgm:cxn modelId="{4B6F3798-128E-4259-B993-0C1414A250D2}" type="presOf" srcId="{2F9389B4-A0C1-4FA9-A525-94B9B475725E}" destId="{9B1085F3-CC69-4237-8CDC-5EA8724F6CC1}" srcOrd="0" destOrd="1" presId="urn:microsoft.com/office/officeart/2005/8/layout/list1"/>
    <dgm:cxn modelId="{28221F6E-BCCB-4369-86A6-1DDEA704FD0A}" srcId="{F33F85D0-0B2F-45CD-A6F4-9074122803CA}" destId="{0AFDDB3D-9CD9-4953-B91A-9C06229C188B}" srcOrd="3" destOrd="0" parTransId="{63815708-A5BE-43F5-8025-8C92996F8B8D}" sibTransId="{C92A28DF-4C36-4CA5-AD60-FA5C0E54CCC1}"/>
    <dgm:cxn modelId="{0AD20ED4-D163-4216-88D2-F77CFB27FE2A}" type="presOf" srcId="{BB3AAAD5-CC63-49D2-9BA9-79EE1351E043}" destId="{8F08632E-7CC3-41A3-934E-E4CE2FC16824}" srcOrd="0" destOrd="0" presId="urn:microsoft.com/office/officeart/2005/8/layout/list1"/>
    <dgm:cxn modelId="{98246FBA-75FD-4EDE-87BE-5C12F519A54F}" type="presOf" srcId="{0AFDDB3D-9CD9-4953-B91A-9C06229C188B}" destId="{15F2E3AB-21C0-45E6-B43B-B9FD043F289C}" srcOrd="0" destOrd="0" presId="urn:microsoft.com/office/officeart/2005/8/layout/list1"/>
    <dgm:cxn modelId="{C808404B-6423-4017-87C7-CB8922880CC5}" srcId="{F33F85D0-0B2F-45CD-A6F4-9074122803CA}" destId="{29C55938-F1A6-4D0F-B393-817E5A30D3D2}" srcOrd="1" destOrd="0" parTransId="{1F8C2134-E2C2-44E8-B05A-6323A959CE85}" sibTransId="{A248C090-DD93-4220-BE63-258563DB4C39}"/>
    <dgm:cxn modelId="{E702602C-704F-4369-A013-9A31F2508E97}" srcId="{BB3AAAD5-CC63-49D2-9BA9-79EE1351E043}" destId="{CCE6E788-6D24-4106-B73A-B75EA37973C4}" srcOrd="2" destOrd="0" parTransId="{151BBAD9-692C-47B5-9602-F6944C17BAD3}" sibTransId="{DF643A61-1A71-42FB-AE6C-6C88BBBF796B}"/>
    <dgm:cxn modelId="{20D5BCFD-D66F-4074-B89F-3DAE82F3470C}" type="presOf" srcId="{14DCED23-FEE0-4D21-BA34-56F1B8FEE1FE}" destId="{E0560E63-ACD1-4C73-967A-3BA4E262CA97}" srcOrd="0" destOrd="0" presId="urn:microsoft.com/office/officeart/2005/8/layout/list1"/>
    <dgm:cxn modelId="{F21E8B65-3CFA-4440-A5B6-ECE228D34476}" type="presOf" srcId="{0AFDDB3D-9CD9-4953-B91A-9C06229C188B}" destId="{CB555A85-9772-4B6A-9724-958E94925143}" srcOrd="1" destOrd="0" presId="urn:microsoft.com/office/officeart/2005/8/layout/list1"/>
    <dgm:cxn modelId="{6DCAEB78-023D-47F4-862A-66F6BB546D4D}" type="presOf" srcId="{E3A2CD42-6C08-4236-8631-6B65690F39C8}" destId="{BC7F06DB-B39A-4304-B1D3-D2F69CBA4D0D}" srcOrd="0" destOrd="2" presId="urn:microsoft.com/office/officeart/2005/8/layout/list1"/>
    <dgm:cxn modelId="{3B166A13-9BE2-49C3-89CB-EBB0F3AD50BC}" type="presOf" srcId="{E5A72455-393E-4DD2-A0F9-48E18FC15F9B}" destId="{BC7F06DB-B39A-4304-B1D3-D2F69CBA4D0D}" srcOrd="0" destOrd="0" presId="urn:microsoft.com/office/officeart/2005/8/layout/list1"/>
    <dgm:cxn modelId="{2B014C1D-307E-4C99-972B-DB4DE6ECE3A5}" srcId="{14DCED23-FEE0-4D21-BA34-56F1B8FEE1FE}" destId="{E3A2CD42-6C08-4236-8631-6B65690F39C8}" srcOrd="2" destOrd="0" parTransId="{5E0C1F5D-4A4D-4102-9A8D-8CA5FAAEC96E}" sibTransId="{BB7F4441-20A6-418F-A890-4C6FE8E86DC7}"/>
    <dgm:cxn modelId="{04E7ED4A-80D4-4285-AC67-F493D68ACAB3}" type="presOf" srcId="{65765393-7D97-4FCD-93EA-B7FC3975FDC5}" destId="{153D9BFC-105F-4BB7-AB9F-D208192A402C}" srcOrd="0" destOrd="2" presId="urn:microsoft.com/office/officeart/2005/8/layout/list1"/>
    <dgm:cxn modelId="{B52C34AD-7FD0-405D-B2EA-CF3C67099448}" type="presOf" srcId="{D039443B-0408-4A1C-8D5B-491BC39B8D85}" destId="{9B1085F3-CC69-4237-8CDC-5EA8724F6CC1}" srcOrd="0" destOrd="0" presId="urn:microsoft.com/office/officeart/2005/8/layout/list1"/>
    <dgm:cxn modelId="{449C34DB-1CEF-4C97-B1BA-EDE7D8043ED4}" srcId="{14DCED23-FEE0-4D21-BA34-56F1B8FEE1FE}" destId="{E5A72455-393E-4DD2-A0F9-48E18FC15F9B}" srcOrd="0" destOrd="0" parTransId="{A0DCDA65-69FF-4DF0-867D-96C69DBBDD32}" sibTransId="{8361F326-EBC9-4B31-A367-8CBAA29A0B90}"/>
    <dgm:cxn modelId="{1E0B58F6-11A1-4A11-A68C-1A64CE06C602}" srcId="{F33F85D0-0B2F-45CD-A6F4-9074122803CA}" destId="{14DCED23-FEE0-4D21-BA34-56F1B8FEE1FE}" srcOrd="2" destOrd="0" parTransId="{F19C83B5-8D3E-4047-A8CC-1843602D63E0}" sibTransId="{A75C50D9-5821-4308-8D4F-E3FE7B269372}"/>
    <dgm:cxn modelId="{84817FFF-0474-41DA-A246-DB9A2024EA26}" type="presOf" srcId="{14DCED23-FEE0-4D21-BA34-56F1B8FEE1FE}" destId="{17A218CB-5E12-4050-A420-B28C07E67522}" srcOrd="1" destOrd="0" presId="urn:microsoft.com/office/officeart/2005/8/layout/list1"/>
    <dgm:cxn modelId="{F470F5AC-C9F8-4D10-AA49-0EE030B96437}" type="presOf" srcId="{F33F85D0-0B2F-45CD-A6F4-9074122803CA}" destId="{C392F887-DE40-4F3C-B0BD-47CD61263CF8}" srcOrd="0" destOrd="0" presId="urn:microsoft.com/office/officeart/2005/8/layout/list1"/>
    <dgm:cxn modelId="{0C33D6EB-9FD7-409D-A411-32718BBEB8C3}" type="presOf" srcId="{29C55938-F1A6-4D0F-B393-817E5A30D3D2}" destId="{737FACCD-4A2F-4A8A-9414-20575CC8DBCC}" srcOrd="0" destOrd="0" presId="urn:microsoft.com/office/officeart/2005/8/layout/list1"/>
    <dgm:cxn modelId="{3DF3FC52-6600-49C3-AED7-4132030C6553}" type="presOf" srcId="{B059851A-E43C-41B5-AC8E-E785E45CD94B}" destId="{46486EE3-DCC3-4622-A558-FB1686163A4C}" srcOrd="0" destOrd="2" presId="urn:microsoft.com/office/officeart/2005/8/layout/list1"/>
    <dgm:cxn modelId="{45F4ECA2-F11A-4AEF-A115-17661DF2C383}" type="presOf" srcId="{29C55938-F1A6-4D0F-B393-817E5A30D3D2}" destId="{46EF951C-1A37-409F-A9FB-3323A9C7E6E8}" srcOrd="1" destOrd="0" presId="urn:microsoft.com/office/officeart/2005/8/layout/list1"/>
    <dgm:cxn modelId="{099C641B-94B0-4E85-8199-D326F6D8EE07}" type="presOf" srcId="{F599F2B2-64F8-4030-8B26-A9E975A241F6}" destId="{153D9BFC-105F-4BB7-AB9F-D208192A402C}" srcOrd="0" destOrd="0" presId="urn:microsoft.com/office/officeart/2005/8/layout/list1"/>
    <dgm:cxn modelId="{7778BAD4-E7E5-4E9E-A4C1-101535F5D3EC}" srcId="{0AFDDB3D-9CD9-4953-B91A-9C06229C188B}" destId="{F599F2B2-64F8-4030-8B26-A9E975A241F6}" srcOrd="0" destOrd="0" parTransId="{E795CD9A-5486-442B-8447-E9507807790F}" sibTransId="{8929DFA9-7024-4A4D-A03F-0329A8D76D41}"/>
    <dgm:cxn modelId="{5FD03D2A-593D-49D6-BBCB-E3930496A84B}" type="presOf" srcId="{048F82EE-87A4-4B10-9F83-57BF48D97DFF}" destId="{BC7F06DB-B39A-4304-B1D3-D2F69CBA4D0D}" srcOrd="0" destOrd="3" presId="urn:microsoft.com/office/officeart/2005/8/layout/list1"/>
    <dgm:cxn modelId="{35480A6D-0C8B-44B9-9597-86ADCD734526}" type="presOf" srcId="{2AD6D1FE-432D-4287-8E9A-6DB8ECA4666F}" destId="{153D9BFC-105F-4BB7-AB9F-D208192A402C}" srcOrd="0" destOrd="1" presId="urn:microsoft.com/office/officeart/2005/8/layout/list1"/>
    <dgm:cxn modelId="{59EB94C0-47CE-4FCE-B374-44DD0CBDA905}" srcId="{0AFDDB3D-9CD9-4953-B91A-9C06229C188B}" destId="{65765393-7D97-4FCD-93EA-B7FC3975FDC5}" srcOrd="2" destOrd="0" parTransId="{1159D325-516C-42DF-9ADB-3BCB9624400D}" sibTransId="{FF786AE8-C3D3-4E7A-A72F-556AFE1BD01A}"/>
    <dgm:cxn modelId="{804A7615-D97F-4491-8FBF-65E373FA37A2}" type="presParOf" srcId="{C392F887-DE40-4F3C-B0BD-47CD61263CF8}" destId="{DD6FE662-2DE1-4719-98B1-DEE7B992D322}" srcOrd="0" destOrd="0" presId="urn:microsoft.com/office/officeart/2005/8/layout/list1"/>
    <dgm:cxn modelId="{7B8D6CB5-501F-4F32-B9F8-842D018D8293}" type="presParOf" srcId="{DD6FE662-2DE1-4719-98B1-DEE7B992D322}" destId="{8F08632E-7CC3-41A3-934E-E4CE2FC16824}" srcOrd="0" destOrd="0" presId="urn:microsoft.com/office/officeart/2005/8/layout/list1"/>
    <dgm:cxn modelId="{90D4AADA-EF8F-44EE-87DA-6F3048CF1FFD}" type="presParOf" srcId="{DD6FE662-2DE1-4719-98B1-DEE7B992D322}" destId="{9CD0CC26-2FA4-4094-BE8B-A3BBD5E34FAB}" srcOrd="1" destOrd="0" presId="urn:microsoft.com/office/officeart/2005/8/layout/list1"/>
    <dgm:cxn modelId="{B8A31549-71E0-4F50-85C3-2EB9FB9F4BDE}" type="presParOf" srcId="{C392F887-DE40-4F3C-B0BD-47CD61263CF8}" destId="{5085A2D5-1397-4380-8847-AB9EC7E84A6A}" srcOrd="1" destOrd="0" presId="urn:microsoft.com/office/officeart/2005/8/layout/list1"/>
    <dgm:cxn modelId="{4893CFAA-263F-4353-958F-FC690121CCF5}" type="presParOf" srcId="{C392F887-DE40-4F3C-B0BD-47CD61263CF8}" destId="{9B1085F3-CC69-4237-8CDC-5EA8724F6CC1}" srcOrd="2" destOrd="0" presId="urn:microsoft.com/office/officeart/2005/8/layout/list1"/>
    <dgm:cxn modelId="{32879EAA-E6F1-4604-B128-5AF948E5F958}" type="presParOf" srcId="{C392F887-DE40-4F3C-B0BD-47CD61263CF8}" destId="{397EA625-D5D7-44C7-BD24-05910CA98637}" srcOrd="3" destOrd="0" presId="urn:microsoft.com/office/officeart/2005/8/layout/list1"/>
    <dgm:cxn modelId="{C8FA3B8D-A68E-4268-BC38-F2B27BEEF16D}" type="presParOf" srcId="{C392F887-DE40-4F3C-B0BD-47CD61263CF8}" destId="{42416C59-8E98-458E-9B96-4DF511B8C380}" srcOrd="4" destOrd="0" presId="urn:microsoft.com/office/officeart/2005/8/layout/list1"/>
    <dgm:cxn modelId="{83359A33-8F01-499A-ADC8-218327A7D43F}" type="presParOf" srcId="{42416C59-8E98-458E-9B96-4DF511B8C380}" destId="{737FACCD-4A2F-4A8A-9414-20575CC8DBCC}" srcOrd="0" destOrd="0" presId="urn:microsoft.com/office/officeart/2005/8/layout/list1"/>
    <dgm:cxn modelId="{80C4F372-1A77-4B3F-B01E-D6F3058D019E}" type="presParOf" srcId="{42416C59-8E98-458E-9B96-4DF511B8C380}" destId="{46EF951C-1A37-409F-A9FB-3323A9C7E6E8}" srcOrd="1" destOrd="0" presId="urn:microsoft.com/office/officeart/2005/8/layout/list1"/>
    <dgm:cxn modelId="{55726E41-03C1-4ED4-9569-D6EE23146E55}" type="presParOf" srcId="{C392F887-DE40-4F3C-B0BD-47CD61263CF8}" destId="{E6216B7F-8BA5-4D4D-A0EA-D4646259FC9C}" srcOrd="5" destOrd="0" presId="urn:microsoft.com/office/officeart/2005/8/layout/list1"/>
    <dgm:cxn modelId="{CA7F3C74-8373-4B3C-AADB-76DE4E628BED}" type="presParOf" srcId="{C392F887-DE40-4F3C-B0BD-47CD61263CF8}" destId="{46486EE3-DCC3-4622-A558-FB1686163A4C}" srcOrd="6" destOrd="0" presId="urn:microsoft.com/office/officeart/2005/8/layout/list1"/>
    <dgm:cxn modelId="{D1AE925A-FF05-4625-B858-0BF5927307F6}" type="presParOf" srcId="{C392F887-DE40-4F3C-B0BD-47CD61263CF8}" destId="{75E168B5-CD48-4C7A-BE30-5FAE0696F50E}" srcOrd="7" destOrd="0" presId="urn:microsoft.com/office/officeart/2005/8/layout/list1"/>
    <dgm:cxn modelId="{C6EE80C5-6476-4419-83BF-575E350CA2CF}" type="presParOf" srcId="{C392F887-DE40-4F3C-B0BD-47CD61263CF8}" destId="{FB88FDDD-72AE-4260-AA9C-D6AC87AB1BA6}" srcOrd="8" destOrd="0" presId="urn:microsoft.com/office/officeart/2005/8/layout/list1"/>
    <dgm:cxn modelId="{D5C7BAC8-64EA-410D-85DE-B1016A423417}" type="presParOf" srcId="{FB88FDDD-72AE-4260-AA9C-D6AC87AB1BA6}" destId="{E0560E63-ACD1-4C73-967A-3BA4E262CA97}" srcOrd="0" destOrd="0" presId="urn:microsoft.com/office/officeart/2005/8/layout/list1"/>
    <dgm:cxn modelId="{B3CCF9CC-75A3-49D9-9B1A-B760D0F24C0E}" type="presParOf" srcId="{FB88FDDD-72AE-4260-AA9C-D6AC87AB1BA6}" destId="{17A218CB-5E12-4050-A420-B28C07E67522}" srcOrd="1" destOrd="0" presId="urn:microsoft.com/office/officeart/2005/8/layout/list1"/>
    <dgm:cxn modelId="{FEBBCD74-230F-4F7D-A85D-4F0BCBE81646}" type="presParOf" srcId="{C392F887-DE40-4F3C-B0BD-47CD61263CF8}" destId="{220A56CC-379E-445E-A3B2-03CF788E6A55}" srcOrd="9" destOrd="0" presId="urn:microsoft.com/office/officeart/2005/8/layout/list1"/>
    <dgm:cxn modelId="{DFE86C17-0AF1-4012-A00C-A250177C4FD5}" type="presParOf" srcId="{C392F887-DE40-4F3C-B0BD-47CD61263CF8}" destId="{BC7F06DB-B39A-4304-B1D3-D2F69CBA4D0D}" srcOrd="10" destOrd="0" presId="urn:microsoft.com/office/officeart/2005/8/layout/list1"/>
    <dgm:cxn modelId="{59222455-DF59-4481-A0B3-323FC4879578}" type="presParOf" srcId="{C392F887-DE40-4F3C-B0BD-47CD61263CF8}" destId="{0C65437F-7FE4-48FC-8197-9000FDA8153D}" srcOrd="11" destOrd="0" presId="urn:microsoft.com/office/officeart/2005/8/layout/list1"/>
    <dgm:cxn modelId="{F6889F58-A685-4F97-9D68-2166A7DE3430}" type="presParOf" srcId="{C392F887-DE40-4F3C-B0BD-47CD61263CF8}" destId="{057DA38F-AF46-42EB-90D1-E98FC6AA0365}" srcOrd="12" destOrd="0" presId="urn:microsoft.com/office/officeart/2005/8/layout/list1"/>
    <dgm:cxn modelId="{1F4B00A4-1449-45DC-91BB-0A64E65464C2}" type="presParOf" srcId="{057DA38F-AF46-42EB-90D1-E98FC6AA0365}" destId="{15F2E3AB-21C0-45E6-B43B-B9FD043F289C}" srcOrd="0" destOrd="0" presId="urn:microsoft.com/office/officeart/2005/8/layout/list1"/>
    <dgm:cxn modelId="{6BBAD31C-D132-479A-848D-E19346A299BE}" type="presParOf" srcId="{057DA38F-AF46-42EB-90D1-E98FC6AA0365}" destId="{CB555A85-9772-4B6A-9724-958E94925143}" srcOrd="1" destOrd="0" presId="urn:microsoft.com/office/officeart/2005/8/layout/list1"/>
    <dgm:cxn modelId="{A19C5789-AC59-47B7-842A-ABAFF0292D41}" type="presParOf" srcId="{C392F887-DE40-4F3C-B0BD-47CD61263CF8}" destId="{75524A6E-EEEE-4148-B77F-B939CE3869A5}" srcOrd="13" destOrd="0" presId="urn:microsoft.com/office/officeart/2005/8/layout/list1"/>
    <dgm:cxn modelId="{81E535E4-7509-46B4-BE4A-ECCAFD5A8190}" type="presParOf" srcId="{C392F887-DE40-4F3C-B0BD-47CD61263CF8}" destId="{153D9BFC-105F-4BB7-AB9F-D208192A402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224EB67-07A5-4465-9649-671A5B0C498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060A5F48-F205-4FC6-A0AC-3801B4C3356C}">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CONTROL</a:t>
          </a:r>
          <a:endParaRPr lang="en-US" dirty="0">
            <a:latin typeface="Times New Roman" panose="02020603050405020304" pitchFamily="18" charset="0"/>
            <a:cs typeface="Times New Roman" panose="02020603050405020304" pitchFamily="18" charset="0"/>
          </a:endParaRPr>
        </a:p>
      </dgm:t>
    </dgm:pt>
    <dgm:pt modelId="{B78C7CBC-679E-468E-94E1-D34F5E550350}" type="parTrans" cxnId="{BF382933-8E5A-45AE-9D92-B8FBE96027C6}">
      <dgm:prSet/>
      <dgm:spPr/>
      <dgm:t>
        <a:bodyPr/>
        <a:lstStyle/>
        <a:p>
          <a:endParaRPr lang="en-US"/>
        </a:p>
      </dgm:t>
    </dgm:pt>
    <dgm:pt modelId="{0023DB0A-71CE-4E2D-A5E1-B29268295B7C}" type="sibTrans" cxnId="{BF382933-8E5A-45AE-9D92-B8FBE96027C6}">
      <dgm:prSet/>
      <dgm:spPr/>
      <dgm:t>
        <a:bodyPr/>
        <a:lstStyle/>
        <a:p>
          <a:endParaRPr lang="en-US"/>
        </a:p>
      </dgm:t>
    </dgm:pt>
    <dgm:pt modelId="{20F5CD85-9C5C-4CF4-8422-34A89C9556CA}">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HEART RATE</a:t>
          </a:r>
          <a:endParaRPr lang="sr-Cyrl-RS" b="1" dirty="0" smtClean="0">
            <a:latin typeface="Times New Roman" panose="02020603050405020304" pitchFamily="18" charset="0"/>
            <a:cs typeface="Times New Roman" panose="02020603050405020304" pitchFamily="18" charset="0"/>
          </a:endParaRPr>
        </a:p>
        <a:p>
          <a:endParaRPr lang="sr-Cyrl-RS" b="1" dirty="0" smtClean="0">
            <a:latin typeface="Times New Roman" panose="02020603050405020304" pitchFamily="18" charset="0"/>
            <a:cs typeface="Times New Roman" panose="02020603050405020304" pitchFamily="18" charset="0"/>
          </a:endParaRPr>
        </a:p>
        <a:p>
          <a:r>
            <a:rPr lang="sr-Cyrl-RS" b="1" dirty="0" smtClean="0">
              <a:latin typeface="Times New Roman" panose="02020603050405020304" pitchFamily="18" charset="0"/>
              <a:cs typeface="Times New Roman" panose="02020603050405020304" pitchFamily="18" charset="0"/>
            </a:rPr>
            <a:t> </a:t>
          </a:r>
        </a:p>
        <a:p>
          <a:r>
            <a:rPr lang="sr-Cyrl-RS" b="1" i="0" dirty="0" smtClean="0">
              <a:latin typeface="Times New Roman" panose="02020603050405020304" pitchFamily="18" charset="0"/>
              <a:cs typeface="Times New Roman" panose="02020603050405020304" pitchFamily="18" charset="0"/>
            </a:rPr>
            <a:t>60-90 / </a:t>
          </a:r>
          <a:r>
            <a:rPr lang="sr-Latn-RS" b="1" i="0" dirty="0" smtClean="0">
              <a:latin typeface="Times New Roman" panose="02020603050405020304" pitchFamily="18" charset="0"/>
              <a:cs typeface="Times New Roman" panose="02020603050405020304" pitchFamily="18" charset="0"/>
            </a:rPr>
            <a:t>min.</a:t>
          </a:r>
          <a:endParaRPr lang="en-US" b="1" i="0" dirty="0">
            <a:latin typeface="Times New Roman" panose="02020603050405020304" pitchFamily="18" charset="0"/>
            <a:cs typeface="Times New Roman" panose="02020603050405020304" pitchFamily="18" charset="0"/>
          </a:endParaRPr>
        </a:p>
      </dgm:t>
    </dgm:pt>
    <dgm:pt modelId="{51FF5E81-00D5-4C70-8E11-7210E7718ADC}" type="parTrans" cxnId="{50497CD2-1BD9-4025-B43E-03384A1CC0C9}">
      <dgm:prSet/>
      <dgm:spPr/>
      <dgm:t>
        <a:bodyPr/>
        <a:lstStyle/>
        <a:p>
          <a:endParaRPr lang="en-US"/>
        </a:p>
      </dgm:t>
    </dgm:pt>
    <dgm:pt modelId="{43E67F84-640C-49D6-A7DD-DAD5998ACAE7}" type="sibTrans" cxnId="{50497CD2-1BD9-4025-B43E-03384A1CC0C9}">
      <dgm:prSet/>
      <dgm:spPr/>
      <dgm:t>
        <a:bodyPr/>
        <a:lstStyle/>
        <a:p>
          <a:endParaRPr lang="en-US"/>
        </a:p>
      </dgm:t>
    </dgm:pt>
    <dgm:pt modelId="{CB11D6F3-A0F4-4689-B4B8-1E314B6C1B07}">
      <dgm:prSet phldrT="[Text]"/>
      <dgm:spPr>
        <a:solidFill>
          <a:schemeClr val="tx2">
            <a:lumMod val="75000"/>
          </a:schemeClr>
        </a:solidFill>
        <a:scene3d>
          <a:camera prst="orthographicFront"/>
          <a:lightRig rig="threePt" dir="t"/>
        </a:scene3d>
        <a:sp3d>
          <a:bevelT w="114300" prst="artDeco"/>
        </a:sp3d>
      </dgm:spPr>
      <dgm:t>
        <a:bodyPr/>
        <a:lstStyle/>
        <a:p>
          <a:endParaRPr lang="sr-Latn-RS" b="1" dirty="0" smtClean="0">
            <a:latin typeface="Times New Roman" panose="02020603050405020304" pitchFamily="18" charset="0"/>
            <a:cs typeface="Times New Roman" panose="02020603050405020304" pitchFamily="18" charset="0"/>
          </a:endParaRPr>
        </a:p>
        <a:p>
          <a:r>
            <a:rPr lang="sr-Latn-RS" b="1" dirty="0" smtClean="0">
              <a:latin typeface="Times New Roman" panose="02020603050405020304" pitchFamily="18" charset="0"/>
              <a:cs typeface="Times New Roman" panose="02020603050405020304" pitchFamily="18" charset="0"/>
            </a:rPr>
            <a:t>RHYTHM</a:t>
          </a:r>
        </a:p>
        <a:p>
          <a:endParaRPr lang="sr-Cyrl-RS" b="1" i="1" dirty="0" smtClean="0">
            <a:latin typeface="Times New Roman" panose="02020603050405020304" pitchFamily="18" charset="0"/>
            <a:cs typeface="Times New Roman" panose="02020603050405020304" pitchFamily="18" charset="0"/>
          </a:endParaRPr>
        </a:p>
        <a:p>
          <a:r>
            <a:rPr lang="en-US" b="1" i="1" dirty="0" smtClean="0">
              <a:latin typeface="Times New Roman" panose="02020603050405020304" pitchFamily="18" charset="0"/>
              <a:cs typeface="Times New Roman" panose="02020603050405020304" pitchFamily="18" charset="0"/>
            </a:rPr>
            <a:t>Conversion to sin</a:t>
          </a:r>
          <a:r>
            <a:rPr lang="sr-Latn-RS" b="1" i="1" dirty="0" smtClean="0">
              <a:latin typeface="Times New Roman" panose="02020603050405020304" pitchFamily="18" charset="0"/>
              <a:cs typeface="Times New Roman" panose="02020603050405020304" pitchFamily="18" charset="0"/>
            </a:rPr>
            <a:t>us</a:t>
          </a:r>
          <a:r>
            <a:rPr lang="en-US" b="1" i="1" dirty="0" smtClean="0">
              <a:latin typeface="Times New Roman" panose="02020603050405020304" pitchFamily="18" charset="0"/>
              <a:cs typeface="Times New Roman" panose="02020603050405020304" pitchFamily="18" charset="0"/>
            </a:rPr>
            <a:t> rhythm:</a:t>
          </a:r>
        </a:p>
        <a:p>
          <a:r>
            <a:rPr lang="en-US" b="1" i="1" dirty="0" smtClean="0">
              <a:latin typeface="Times New Roman" panose="02020603050405020304" pitchFamily="18" charset="0"/>
              <a:cs typeface="Times New Roman" panose="02020603050405020304" pitchFamily="18" charset="0"/>
            </a:rPr>
            <a:t>Medically</a:t>
          </a:r>
        </a:p>
        <a:p>
          <a:r>
            <a:rPr lang="en-US" b="1" i="1" dirty="0" err="1" smtClean="0">
              <a:latin typeface="Times New Roman" panose="02020603050405020304" pitchFamily="18" charset="0"/>
              <a:cs typeface="Times New Roman" panose="02020603050405020304" pitchFamily="18" charset="0"/>
            </a:rPr>
            <a:t>Electroconversion</a:t>
          </a:r>
          <a:endParaRPr lang="en-US" b="1" i="0" dirty="0">
            <a:latin typeface="Times New Roman" panose="02020603050405020304" pitchFamily="18" charset="0"/>
            <a:cs typeface="Times New Roman" panose="02020603050405020304" pitchFamily="18" charset="0"/>
          </a:endParaRPr>
        </a:p>
      </dgm:t>
    </dgm:pt>
    <dgm:pt modelId="{121BDC4B-95D5-4371-A521-084420C623F1}" type="parTrans" cxnId="{3FBC613C-95FF-4DF5-8F47-EC40C681F0F9}">
      <dgm:prSet/>
      <dgm:spPr/>
      <dgm:t>
        <a:bodyPr/>
        <a:lstStyle/>
        <a:p>
          <a:endParaRPr lang="en-US"/>
        </a:p>
      </dgm:t>
    </dgm:pt>
    <dgm:pt modelId="{9D25775C-E17A-401B-A69F-4407DECD7D3B}" type="sibTrans" cxnId="{3FBC613C-95FF-4DF5-8F47-EC40C681F0F9}">
      <dgm:prSet/>
      <dgm:spPr/>
      <dgm:t>
        <a:bodyPr/>
        <a:lstStyle/>
        <a:p>
          <a:endParaRPr lang="en-US"/>
        </a:p>
      </dgm:t>
    </dgm:pt>
    <dgm:pt modelId="{611B4AB5-D59D-4202-85C7-AC4A8E114E9C}" type="pres">
      <dgm:prSet presAssocID="{0224EB67-07A5-4465-9649-671A5B0C498B}" presName="composite" presStyleCnt="0">
        <dgm:presLayoutVars>
          <dgm:chMax val="1"/>
          <dgm:dir/>
          <dgm:resizeHandles val="exact"/>
        </dgm:presLayoutVars>
      </dgm:prSet>
      <dgm:spPr/>
      <dgm:t>
        <a:bodyPr/>
        <a:lstStyle/>
        <a:p>
          <a:endParaRPr lang="en-US"/>
        </a:p>
      </dgm:t>
    </dgm:pt>
    <dgm:pt modelId="{2FAB0650-7D8B-44E0-ABDB-057CF6D80789}" type="pres">
      <dgm:prSet presAssocID="{060A5F48-F205-4FC6-A0AC-3801B4C3356C}" presName="roof" presStyleLbl="dkBgShp" presStyleIdx="0" presStyleCnt="2" custLinFactNeighborY="-23392"/>
      <dgm:spPr/>
      <dgm:t>
        <a:bodyPr/>
        <a:lstStyle/>
        <a:p>
          <a:endParaRPr lang="en-US"/>
        </a:p>
      </dgm:t>
    </dgm:pt>
    <dgm:pt modelId="{F72C3A9D-A581-4732-8D75-4D1EC961F3AB}" type="pres">
      <dgm:prSet presAssocID="{060A5F48-F205-4FC6-A0AC-3801B4C3356C}" presName="pillars" presStyleCnt="0"/>
      <dgm:spPr>
        <a:scene3d>
          <a:camera prst="orthographicFront"/>
          <a:lightRig rig="threePt" dir="t"/>
        </a:scene3d>
        <a:sp3d>
          <a:bevelT w="114300" prst="artDeco"/>
        </a:sp3d>
      </dgm:spPr>
    </dgm:pt>
    <dgm:pt modelId="{7F7BD9D8-2F0B-41AC-809A-EC4F13E4B003}" type="pres">
      <dgm:prSet presAssocID="{060A5F48-F205-4FC6-A0AC-3801B4C3356C}" presName="pillar1" presStyleLbl="node1" presStyleIdx="0" presStyleCnt="2">
        <dgm:presLayoutVars>
          <dgm:bulletEnabled val="1"/>
        </dgm:presLayoutVars>
      </dgm:prSet>
      <dgm:spPr/>
      <dgm:t>
        <a:bodyPr/>
        <a:lstStyle/>
        <a:p>
          <a:endParaRPr lang="en-US"/>
        </a:p>
      </dgm:t>
    </dgm:pt>
    <dgm:pt modelId="{07B03A17-9CBE-4773-B040-AE9FE907174E}" type="pres">
      <dgm:prSet presAssocID="{CB11D6F3-A0F4-4689-B4B8-1E314B6C1B07}" presName="pillarX" presStyleLbl="node1" presStyleIdx="1" presStyleCnt="2">
        <dgm:presLayoutVars>
          <dgm:bulletEnabled val="1"/>
        </dgm:presLayoutVars>
      </dgm:prSet>
      <dgm:spPr/>
      <dgm:t>
        <a:bodyPr/>
        <a:lstStyle/>
        <a:p>
          <a:endParaRPr lang="en-US"/>
        </a:p>
      </dgm:t>
    </dgm:pt>
    <dgm:pt modelId="{E71DFC08-E13B-4C7B-9D61-5016D697405E}" type="pres">
      <dgm:prSet presAssocID="{060A5F48-F205-4FC6-A0AC-3801B4C3356C}" presName="base" presStyleLbl="dkBgShp" presStyleIdx="1" presStyleCnt="2"/>
      <dgm:spPr>
        <a:scene3d>
          <a:camera prst="orthographicFront"/>
          <a:lightRig rig="threePt" dir="t"/>
        </a:scene3d>
        <a:sp3d>
          <a:bevelT w="114300" prst="artDeco"/>
        </a:sp3d>
      </dgm:spPr>
    </dgm:pt>
  </dgm:ptLst>
  <dgm:cxnLst>
    <dgm:cxn modelId="{BF382933-8E5A-45AE-9D92-B8FBE96027C6}" srcId="{0224EB67-07A5-4465-9649-671A5B0C498B}" destId="{060A5F48-F205-4FC6-A0AC-3801B4C3356C}" srcOrd="0" destOrd="0" parTransId="{B78C7CBC-679E-468E-94E1-D34F5E550350}" sibTransId="{0023DB0A-71CE-4E2D-A5E1-B29268295B7C}"/>
    <dgm:cxn modelId="{50497CD2-1BD9-4025-B43E-03384A1CC0C9}" srcId="{060A5F48-F205-4FC6-A0AC-3801B4C3356C}" destId="{20F5CD85-9C5C-4CF4-8422-34A89C9556CA}" srcOrd="0" destOrd="0" parTransId="{51FF5E81-00D5-4C70-8E11-7210E7718ADC}" sibTransId="{43E67F84-640C-49D6-A7DD-DAD5998ACAE7}"/>
    <dgm:cxn modelId="{0388BDC4-ACF0-4366-8DE9-EA21DEDCB6E9}" type="presOf" srcId="{CB11D6F3-A0F4-4689-B4B8-1E314B6C1B07}" destId="{07B03A17-9CBE-4773-B040-AE9FE907174E}" srcOrd="0" destOrd="0" presId="urn:microsoft.com/office/officeart/2005/8/layout/hList3"/>
    <dgm:cxn modelId="{ADD69ECE-A54C-48D1-9C02-10EE4245A293}" type="presOf" srcId="{0224EB67-07A5-4465-9649-671A5B0C498B}" destId="{611B4AB5-D59D-4202-85C7-AC4A8E114E9C}" srcOrd="0" destOrd="0" presId="urn:microsoft.com/office/officeart/2005/8/layout/hList3"/>
    <dgm:cxn modelId="{87107DB2-D889-4E25-AE03-F41CF13773BC}" type="presOf" srcId="{20F5CD85-9C5C-4CF4-8422-34A89C9556CA}" destId="{7F7BD9D8-2F0B-41AC-809A-EC4F13E4B003}" srcOrd="0" destOrd="0" presId="urn:microsoft.com/office/officeart/2005/8/layout/hList3"/>
    <dgm:cxn modelId="{3FBC613C-95FF-4DF5-8F47-EC40C681F0F9}" srcId="{060A5F48-F205-4FC6-A0AC-3801B4C3356C}" destId="{CB11D6F3-A0F4-4689-B4B8-1E314B6C1B07}" srcOrd="1" destOrd="0" parTransId="{121BDC4B-95D5-4371-A521-084420C623F1}" sibTransId="{9D25775C-E17A-401B-A69F-4407DECD7D3B}"/>
    <dgm:cxn modelId="{9972535B-567C-45CF-9B5C-352F939BF063}" type="presOf" srcId="{060A5F48-F205-4FC6-A0AC-3801B4C3356C}" destId="{2FAB0650-7D8B-44E0-ABDB-057CF6D80789}" srcOrd="0" destOrd="0" presId="urn:microsoft.com/office/officeart/2005/8/layout/hList3"/>
    <dgm:cxn modelId="{543D3FC5-7F75-4572-AE7E-A2C62F3BA2F0}" type="presParOf" srcId="{611B4AB5-D59D-4202-85C7-AC4A8E114E9C}" destId="{2FAB0650-7D8B-44E0-ABDB-057CF6D80789}" srcOrd="0" destOrd="0" presId="urn:microsoft.com/office/officeart/2005/8/layout/hList3"/>
    <dgm:cxn modelId="{927F7255-267A-4349-8D94-C0CA1E8FF7E9}" type="presParOf" srcId="{611B4AB5-D59D-4202-85C7-AC4A8E114E9C}" destId="{F72C3A9D-A581-4732-8D75-4D1EC961F3AB}" srcOrd="1" destOrd="0" presId="urn:microsoft.com/office/officeart/2005/8/layout/hList3"/>
    <dgm:cxn modelId="{CC28D725-EA71-4A49-8152-6042C5477D78}" type="presParOf" srcId="{F72C3A9D-A581-4732-8D75-4D1EC961F3AB}" destId="{7F7BD9D8-2F0B-41AC-809A-EC4F13E4B003}" srcOrd="0" destOrd="0" presId="urn:microsoft.com/office/officeart/2005/8/layout/hList3"/>
    <dgm:cxn modelId="{1AFF5C74-E779-4578-A2FA-49E0FF9BC265}" type="presParOf" srcId="{F72C3A9D-A581-4732-8D75-4D1EC961F3AB}" destId="{07B03A17-9CBE-4773-B040-AE9FE907174E}" srcOrd="1" destOrd="0" presId="urn:microsoft.com/office/officeart/2005/8/layout/hList3"/>
    <dgm:cxn modelId="{21AA4B69-BDA9-4362-94D1-9B03880B9C1F}" type="presParOf" srcId="{611B4AB5-D59D-4202-85C7-AC4A8E114E9C}" destId="{E71DFC08-E13B-4C7B-9D61-5016D697405E}" srcOrd="2" destOrd="0" presId="urn:microsoft.com/office/officeart/2005/8/layout/hList3"/>
  </dgm:cxnLst>
  <dgm:bg>
    <a:solidFill>
      <a:schemeClr val="tx2">
        <a:lumMod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3F85D0-0B2F-45CD-A6F4-9074122803C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B3AAAD5-CC63-49D2-9BA9-79EE1351E043}">
      <dgm:prSet phldrT="[Text]"/>
      <dgm:spPr/>
      <dgm:t>
        <a:bodyPr/>
        <a:lstStyle/>
        <a:p>
          <a:r>
            <a:rPr lang="sr-Latn-RS" dirty="0" smtClean="0">
              <a:latin typeface="Times New Roman" panose="02020603050405020304" pitchFamily="18" charset="0"/>
              <a:cs typeface="Times New Roman" panose="02020603050405020304" pitchFamily="18" charset="0"/>
            </a:rPr>
            <a:t>Disturbance in c</a:t>
          </a:r>
          <a:r>
            <a:rPr lang="en-US" dirty="0" err="1" smtClean="0">
              <a:latin typeface="Times New Roman" panose="02020603050405020304" pitchFamily="18" charset="0"/>
              <a:cs typeface="Times New Roman" panose="02020603050405020304" pitchFamily="18" charset="0"/>
            </a:rPr>
            <a:t>onducting</a:t>
          </a:r>
          <a:r>
            <a:rPr lang="en-US" dirty="0" smtClean="0">
              <a:latin typeface="Times New Roman" panose="02020603050405020304" pitchFamily="18" charset="0"/>
              <a:cs typeface="Times New Roman" panose="02020603050405020304" pitchFamily="18" charset="0"/>
            </a:rPr>
            <a:t> an electrical impulse</a:t>
          </a:r>
          <a:r>
            <a:rPr lang="sr-Latn-RS" dirty="0" smtClean="0">
              <a:latin typeface="Times New Roman" panose="02020603050405020304" pitchFamily="18" charset="0"/>
              <a:cs typeface="Times New Roman" panose="02020603050405020304" pitchFamily="18" charset="0"/>
            </a:rPr>
            <a:t> in SA node</a:t>
          </a:r>
          <a:endParaRPr lang="en-US" b="1" dirty="0">
            <a:latin typeface="Times New Roman" panose="02020603050405020304" pitchFamily="18" charset="0"/>
            <a:cs typeface="Times New Roman" panose="02020603050405020304" pitchFamily="18" charset="0"/>
          </a:endParaRPr>
        </a:p>
      </dgm:t>
    </dgm:pt>
    <dgm:pt modelId="{650BECCB-DDDC-4CF7-9772-A556AB3F8ACF}" type="parTrans" cxnId="{70BC7EE7-C6DA-49F3-B69C-688D57E32DF3}">
      <dgm:prSet/>
      <dgm:spPr/>
      <dgm:t>
        <a:bodyPr/>
        <a:lstStyle/>
        <a:p>
          <a:endParaRPr lang="en-US" b="1">
            <a:latin typeface="Times New Roman" panose="02020603050405020304" pitchFamily="18" charset="0"/>
            <a:cs typeface="Times New Roman" panose="02020603050405020304" pitchFamily="18" charset="0"/>
          </a:endParaRPr>
        </a:p>
      </dgm:t>
    </dgm:pt>
    <dgm:pt modelId="{AA022A60-00C1-42AF-9DAA-FD0DAA757830}" type="sibTrans" cxnId="{70BC7EE7-C6DA-49F3-B69C-688D57E32DF3}">
      <dgm:prSet/>
      <dgm:spPr/>
      <dgm:t>
        <a:bodyPr/>
        <a:lstStyle/>
        <a:p>
          <a:endParaRPr lang="en-US" b="1">
            <a:latin typeface="Times New Roman" panose="02020603050405020304" pitchFamily="18" charset="0"/>
            <a:cs typeface="Times New Roman" panose="02020603050405020304" pitchFamily="18" charset="0"/>
          </a:endParaRPr>
        </a:p>
      </dgm:t>
    </dgm:pt>
    <dgm:pt modelId="{29C55938-F1A6-4D0F-B393-817E5A30D3D2}">
      <dgm:prSet phldrT="[Text]"/>
      <dgm:spPr/>
      <dgm:t>
        <a:bodyPr/>
        <a:lstStyle/>
        <a:p>
          <a:r>
            <a:rPr lang="sr-Latn-RS" dirty="0" smtClean="0">
              <a:latin typeface="Times New Roman" panose="02020603050405020304" pitchFamily="18" charset="0"/>
              <a:cs typeface="Times New Roman" panose="02020603050405020304" pitchFamily="18" charset="0"/>
            </a:rPr>
            <a:t>Disturbance in c</a:t>
          </a:r>
          <a:r>
            <a:rPr lang="en-US" dirty="0" err="1" smtClean="0">
              <a:latin typeface="Times New Roman" panose="02020603050405020304" pitchFamily="18" charset="0"/>
              <a:cs typeface="Times New Roman" panose="02020603050405020304" pitchFamily="18" charset="0"/>
            </a:rPr>
            <a:t>onducting</a:t>
          </a:r>
          <a:r>
            <a:rPr lang="en-US" dirty="0" smtClean="0">
              <a:latin typeface="Times New Roman" panose="02020603050405020304" pitchFamily="18" charset="0"/>
              <a:cs typeface="Times New Roman" panose="02020603050405020304" pitchFamily="18" charset="0"/>
            </a:rPr>
            <a:t> an electrical impulse</a:t>
          </a:r>
          <a:r>
            <a:rPr lang="sr-Latn-RS" dirty="0" smtClean="0">
              <a:latin typeface="Times New Roman" panose="02020603050405020304" pitchFamily="18" charset="0"/>
              <a:cs typeface="Times New Roman" panose="02020603050405020304" pitchFamily="18" charset="0"/>
            </a:rPr>
            <a:t> in AV node</a:t>
          </a:r>
          <a:endParaRPr lang="en-US" b="1" dirty="0">
            <a:latin typeface="Times New Roman" panose="02020603050405020304" pitchFamily="18" charset="0"/>
            <a:cs typeface="Times New Roman" panose="02020603050405020304" pitchFamily="18" charset="0"/>
          </a:endParaRPr>
        </a:p>
      </dgm:t>
    </dgm:pt>
    <dgm:pt modelId="{1F8C2134-E2C2-44E8-B05A-6323A959CE85}" type="parTrans" cxnId="{C808404B-6423-4017-87C7-CB8922880CC5}">
      <dgm:prSet/>
      <dgm:spPr/>
      <dgm:t>
        <a:bodyPr/>
        <a:lstStyle/>
        <a:p>
          <a:endParaRPr lang="en-US" b="1">
            <a:latin typeface="Times New Roman" panose="02020603050405020304" pitchFamily="18" charset="0"/>
            <a:cs typeface="Times New Roman" panose="02020603050405020304" pitchFamily="18" charset="0"/>
          </a:endParaRPr>
        </a:p>
      </dgm:t>
    </dgm:pt>
    <dgm:pt modelId="{A248C090-DD93-4220-BE63-258563DB4C39}" type="sibTrans" cxnId="{C808404B-6423-4017-87C7-CB8922880CC5}">
      <dgm:prSet/>
      <dgm:spPr/>
      <dgm:t>
        <a:bodyPr/>
        <a:lstStyle/>
        <a:p>
          <a:endParaRPr lang="en-US" b="1">
            <a:latin typeface="Times New Roman" panose="02020603050405020304" pitchFamily="18" charset="0"/>
            <a:cs typeface="Times New Roman" panose="02020603050405020304" pitchFamily="18" charset="0"/>
          </a:endParaRPr>
        </a:p>
      </dgm:t>
    </dgm:pt>
    <dgm:pt modelId="{14DCED23-FEE0-4D21-BA34-56F1B8FEE1FE}">
      <dgm:prSet phldrT="[Text]"/>
      <dgm:spPr/>
      <dgm:t>
        <a:bodyPr/>
        <a:lstStyle/>
        <a:p>
          <a:r>
            <a:rPr lang="sr-Latn-RS" b="1" dirty="0" smtClean="0">
              <a:latin typeface="Times New Roman" panose="02020603050405020304" pitchFamily="18" charset="0"/>
              <a:cs typeface="Times New Roman" panose="02020603050405020304" pitchFamily="18" charset="0"/>
            </a:rPr>
            <a:t>Intraventricular disturbance in conducting electrical impulse</a:t>
          </a:r>
          <a:endParaRPr lang="en-US" b="1" dirty="0">
            <a:latin typeface="Times New Roman" panose="02020603050405020304" pitchFamily="18" charset="0"/>
            <a:cs typeface="Times New Roman" panose="02020603050405020304" pitchFamily="18" charset="0"/>
          </a:endParaRPr>
        </a:p>
      </dgm:t>
    </dgm:pt>
    <dgm:pt modelId="{F19C83B5-8D3E-4047-A8CC-1843602D63E0}" type="parTrans" cxnId="{1E0B58F6-11A1-4A11-A68C-1A64CE06C602}">
      <dgm:prSet/>
      <dgm:spPr/>
      <dgm:t>
        <a:bodyPr/>
        <a:lstStyle/>
        <a:p>
          <a:endParaRPr lang="en-US" b="1">
            <a:latin typeface="Times New Roman" panose="02020603050405020304" pitchFamily="18" charset="0"/>
            <a:cs typeface="Times New Roman" panose="02020603050405020304" pitchFamily="18" charset="0"/>
          </a:endParaRPr>
        </a:p>
      </dgm:t>
    </dgm:pt>
    <dgm:pt modelId="{A75C50D9-5821-4308-8D4F-E3FE7B269372}" type="sibTrans" cxnId="{1E0B58F6-11A1-4A11-A68C-1A64CE06C602}">
      <dgm:prSet/>
      <dgm:spPr/>
      <dgm:t>
        <a:bodyPr/>
        <a:lstStyle/>
        <a:p>
          <a:endParaRPr lang="en-US" b="1">
            <a:latin typeface="Times New Roman" panose="02020603050405020304" pitchFamily="18" charset="0"/>
            <a:cs typeface="Times New Roman" panose="02020603050405020304" pitchFamily="18" charset="0"/>
          </a:endParaRPr>
        </a:p>
      </dgm:t>
    </dgm:pt>
    <dgm:pt modelId="{D039443B-0408-4A1C-8D5B-491BC39B8D85}">
      <dgm:prSet/>
      <dgm:spPr/>
      <dgm:t>
        <a:bodyPr/>
        <a:lstStyle/>
        <a:p>
          <a:r>
            <a:rPr lang="sr-Latn-RS" b="1" dirty="0" smtClean="0">
              <a:latin typeface="Times New Roman" panose="02020603050405020304" pitchFamily="18" charset="0"/>
              <a:cs typeface="Times New Roman" panose="02020603050405020304" pitchFamily="18" charset="0"/>
            </a:rPr>
            <a:t>SA</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1st degree</a:t>
          </a:r>
          <a:endParaRPr lang="en-US" b="1" dirty="0">
            <a:latin typeface="Times New Roman" panose="02020603050405020304" pitchFamily="18" charset="0"/>
            <a:cs typeface="Times New Roman" panose="02020603050405020304" pitchFamily="18" charset="0"/>
          </a:endParaRPr>
        </a:p>
      </dgm:t>
    </dgm:pt>
    <dgm:pt modelId="{23430E50-613E-4DBF-A50F-47ACDDA509D9}" type="parTrans" cxnId="{542CC140-94E7-49CD-BDF6-E5E101D45E61}">
      <dgm:prSet/>
      <dgm:spPr/>
      <dgm:t>
        <a:bodyPr/>
        <a:lstStyle/>
        <a:p>
          <a:endParaRPr lang="en-US" b="1">
            <a:latin typeface="Times New Roman" panose="02020603050405020304" pitchFamily="18" charset="0"/>
            <a:cs typeface="Times New Roman" panose="02020603050405020304" pitchFamily="18" charset="0"/>
          </a:endParaRPr>
        </a:p>
      </dgm:t>
    </dgm:pt>
    <dgm:pt modelId="{892C149F-9C08-4918-82EF-ADCDED250DE3}" type="sibTrans" cxnId="{542CC140-94E7-49CD-BDF6-E5E101D45E61}">
      <dgm:prSet/>
      <dgm:spPr/>
      <dgm:t>
        <a:bodyPr/>
        <a:lstStyle/>
        <a:p>
          <a:endParaRPr lang="en-US" b="1">
            <a:latin typeface="Times New Roman" panose="02020603050405020304" pitchFamily="18" charset="0"/>
            <a:cs typeface="Times New Roman" panose="02020603050405020304" pitchFamily="18" charset="0"/>
          </a:endParaRPr>
        </a:p>
      </dgm:t>
    </dgm:pt>
    <dgm:pt modelId="{2F9389B4-A0C1-4FA9-A525-94B9B475725E}">
      <dgm:prSet/>
      <dgm:spPr/>
      <dgm:t>
        <a:bodyPr/>
        <a:lstStyle/>
        <a:p>
          <a:r>
            <a:rPr lang="sr-Latn-RS" b="1" dirty="0" smtClean="0">
              <a:latin typeface="Times New Roman" panose="02020603050405020304" pitchFamily="18" charset="0"/>
              <a:cs typeface="Times New Roman" panose="02020603050405020304" pitchFamily="18" charset="0"/>
            </a:rPr>
            <a:t>SA</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2nd degree</a:t>
          </a:r>
          <a:endParaRPr lang="en-US" b="1" dirty="0">
            <a:latin typeface="Times New Roman" panose="02020603050405020304" pitchFamily="18" charset="0"/>
            <a:cs typeface="Times New Roman" panose="02020603050405020304" pitchFamily="18" charset="0"/>
          </a:endParaRPr>
        </a:p>
      </dgm:t>
    </dgm:pt>
    <dgm:pt modelId="{430D80EC-C41D-42F4-A2A7-9BBBAFEC5D3D}" type="parTrans" cxnId="{0E0F6310-4837-4E70-BBAE-8A98CF98CF3A}">
      <dgm:prSet/>
      <dgm:spPr/>
      <dgm:t>
        <a:bodyPr/>
        <a:lstStyle/>
        <a:p>
          <a:endParaRPr lang="en-US" b="1">
            <a:latin typeface="Times New Roman" panose="02020603050405020304" pitchFamily="18" charset="0"/>
            <a:cs typeface="Times New Roman" panose="02020603050405020304" pitchFamily="18" charset="0"/>
          </a:endParaRPr>
        </a:p>
      </dgm:t>
    </dgm:pt>
    <dgm:pt modelId="{497999BC-F74A-46E2-98D8-150146CD6F44}" type="sibTrans" cxnId="{0E0F6310-4837-4E70-BBAE-8A98CF98CF3A}">
      <dgm:prSet/>
      <dgm:spPr/>
      <dgm:t>
        <a:bodyPr/>
        <a:lstStyle/>
        <a:p>
          <a:endParaRPr lang="en-US" b="1">
            <a:latin typeface="Times New Roman" panose="02020603050405020304" pitchFamily="18" charset="0"/>
            <a:cs typeface="Times New Roman" panose="02020603050405020304" pitchFamily="18" charset="0"/>
          </a:endParaRPr>
        </a:p>
      </dgm:t>
    </dgm:pt>
    <dgm:pt modelId="{CCE6E788-6D24-4106-B73A-B75EA37973C4}">
      <dgm:prSet/>
      <dgm:spPr/>
      <dgm:t>
        <a:bodyPr/>
        <a:lstStyle/>
        <a:p>
          <a:r>
            <a:rPr lang="sr-Latn-RS" b="1" dirty="0" smtClean="0">
              <a:latin typeface="Times New Roman" panose="02020603050405020304" pitchFamily="18" charset="0"/>
              <a:cs typeface="Times New Roman" panose="02020603050405020304" pitchFamily="18" charset="0"/>
            </a:rPr>
            <a:t>SA</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3rd degree</a:t>
          </a:r>
          <a:endParaRPr lang="en-US" b="1" dirty="0">
            <a:latin typeface="Times New Roman" panose="02020603050405020304" pitchFamily="18" charset="0"/>
            <a:cs typeface="Times New Roman" panose="02020603050405020304" pitchFamily="18" charset="0"/>
          </a:endParaRPr>
        </a:p>
      </dgm:t>
    </dgm:pt>
    <dgm:pt modelId="{151BBAD9-692C-47B5-9602-F6944C17BAD3}" type="parTrans" cxnId="{E702602C-704F-4369-A013-9A31F2508E97}">
      <dgm:prSet/>
      <dgm:spPr/>
      <dgm:t>
        <a:bodyPr/>
        <a:lstStyle/>
        <a:p>
          <a:endParaRPr lang="en-US" b="1">
            <a:latin typeface="Times New Roman" panose="02020603050405020304" pitchFamily="18" charset="0"/>
            <a:cs typeface="Times New Roman" panose="02020603050405020304" pitchFamily="18" charset="0"/>
          </a:endParaRPr>
        </a:p>
      </dgm:t>
    </dgm:pt>
    <dgm:pt modelId="{DF643A61-1A71-42FB-AE6C-6C88BBBF796B}" type="sibTrans" cxnId="{E702602C-704F-4369-A013-9A31F2508E97}">
      <dgm:prSet/>
      <dgm:spPr/>
      <dgm:t>
        <a:bodyPr/>
        <a:lstStyle/>
        <a:p>
          <a:endParaRPr lang="en-US" b="1">
            <a:latin typeface="Times New Roman" panose="02020603050405020304" pitchFamily="18" charset="0"/>
            <a:cs typeface="Times New Roman" panose="02020603050405020304" pitchFamily="18" charset="0"/>
          </a:endParaRPr>
        </a:p>
      </dgm:t>
    </dgm:pt>
    <dgm:pt modelId="{0005F506-5053-4AB4-9E5C-AFEAAAA3085B}">
      <dgm:prSet/>
      <dgm:spPr/>
      <dgm:t>
        <a:bodyPr/>
        <a:lstStyle/>
        <a:p>
          <a:r>
            <a:rPr lang="sr-Latn-RS" b="1" dirty="0" smtClean="0">
              <a:latin typeface="Times New Roman" panose="02020603050405020304" pitchFamily="18" charset="0"/>
              <a:cs typeface="Times New Roman" panose="02020603050405020304" pitchFamily="18" charset="0"/>
            </a:rPr>
            <a:t>Sinus node disease</a:t>
          </a:r>
          <a:endParaRPr lang="en-US" b="1" dirty="0">
            <a:latin typeface="Times New Roman" panose="02020603050405020304" pitchFamily="18" charset="0"/>
            <a:cs typeface="Times New Roman" panose="02020603050405020304" pitchFamily="18" charset="0"/>
          </a:endParaRPr>
        </a:p>
      </dgm:t>
    </dgm:pt>
    <dgm:pt modelId="{5D0B822C-59B9-4B2F-9608-25D9562071F9}" type="parTrans" cxnId="{FD24A119-2092-48C8-A057-C87D872912C8}">
      <dgm:prSet/>
      <dgm:spPr/>
      <dgm:t>
        <a:bodyPr/>
        <a:lstStyle/>
        <a:p>
          <a:endParaRPr lang="en-US" b="1">
            <a:latin typeface="Times New Roman" panose="02020603050405020304" pitchFamily="18" charset="0"/>
            <a:cs typeface="Times New Roman" panose="02020603050405020304" pitchFamily="18" charset="0"/>
          </a:endParaRPr>
        </a:p>
      </dgm:t>
    </dgm:pt>
    <dgm:pt modelId="{8810CF19-91FC-4497-992E-72D8D37B124C}" type="sibTrans" cxnId="{FD24A119-2092-48C8-A057-C87D872912C8}">
      <dgm:prSet/>
      <dgm:spPr/>
      <dgm:t>
        <a:bodyPr/>
        <a:lstStyle/>
        <a:p>
          <a:endParaRPr lang="en-US" b="1">
            <a:latin typeface="Times New Roman" panose="02020603050405020304" pitchFamily="18" charset="0"/>
            <a:cs typeface="Times New Roman" panose="02020603050405020304" pitchFamily="18" charset="0"/>
          </a:endParaRPr>
        </a:p>
      </dgm:t>
    </dgm:pt>
    <dgm:pt modelId="{C4BBE871-C3BC-421C-8CEF-43105748876C}">
      <dgm:prSet/>
      <dgm:spPr/>
      <dgm:t>
        <a:bodyPr/>
        <a:lstStyle/>
        <a:p>
          <a:r>
            <a:rPr lang="sr-Cyrl-RS" b="1" dirty="0" smtClean="0">
              <a:latin typeface="Times New Roman" panose="02020603050405020304" pitchFamily="18" charset="0"/>
              <a:cs typeface="Times New Roman" panose="02020603050405020304" pitchFamily="18" charset="0"/>
            </a:rPr>
            <a:t>А</a:t>
          </a:r>
          <a:r>
            <a:rPr lang="sr-Latn-RS" b="1" dirty="0" smtClean="0">
              <a:latin typeface="Times New Roman" panose="02020603050405020304" pitchFamily="18" charset="0"/>
              <a:cs typeface="Times New Roman" panose="02020603050405020304" pitchFamily="18" charset="0"/>
            </a:rPr>
            <a:t>V</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1st degree</a:t>
          </a:r>
          <a:endParaRPr lang="en-US" b="1" dirty="0">
            <a:latin typeface="Times New Roman" panose="02020603050405020304" pitchFamily="18" charset="0"/>
            <a:cs typeface="Times New Roman" panose="02020603050405020304" pitchFamily="18" charset="0"/>
          </a:endParaRPr>
        </a:p>
      </dgm:t>
    </dgm:pt>
    <dgm:pt modelId="{8EC43F9D-C4DD-4D95-8DC5-960E1DE8FF7F}" type="parTrans" cxnId="{5D5C26ED-F512-42A7-8E51-5D6E3269E610}">
      <dgm:prSet/>
      <dgm:spPr/>
      <dgm:t>
        <a:bodyPr/>
        <a:lstStyle/>
        <a:p>
          <a:endParaRPr lang="en-US" b="1">
            <a:latin typeface="Times New Roman" panose="02020603050405020304" pitchFamily="18" charset="0"/>
            <a:cs typeface="Times New Roman" panose="02020603050405020304" pitchFamily="18" charset="0"/>
          </a:endParaRPr>
        </a:p>
      </dgm:t>
    </dgm:pt>
    <dgm:pt modelId="{972CD62C-B03A-4662-BBCB-CCF3E8DAB633}" type="sibTrans" cxnId="{5D5C26ED-F512-42A7-8E51-5D6E3269E610}">
      <dgm:prSet/>
      <dgm:spPr/>
      <dgm:t>
        <a:bodyPr/>
        <a:lstStyle/>
        <a:p>
          <a:endParaRPr lang="en-US" b="1">
            <a:latin typeface="Times New Roman" panose="02020603050405020304" pitchFamily="18" charset="0"/>
            <a:cs typeface="Times New Roman" panose="02020603050405020304" pitchFamily="18" charset="0"/>
          </a:endParaRPr>
        </a:p>
      </dgm:t>
    </dgm:pt>
    <dgm:pt modelId="{55131996-C4B6-4E94-B980-BB7E1B5C42D4}">
      <dgm:prSet/>
      <dgm:spPr/>
      <dgm:t>
        <a:bodyPr/>
        <a:lstStyle/>
        <a:p>
          <a:r>
            <a:rPr lang="sr-Cyrl-RS" b="1" dirty="0" smtClean="0">
              <a:latin typeface="Times New Roman" panose="02020603050405020304" pitchFamily="18" charset="0"/>
              <a:cs typeface="Times New Roman" panose="02020603050405020304" pitchFamily="18" charset="0"/>
            </a:rPr>
            <a:t>А</a:t>
          </a:r>
          <a:r>
            <a:rPr lang="sr-Latn-RS" b="1" dirty="0" smtClean="0">
              <a:latin typeface="Times New Roman" panose="02020603050405020304" pitchFamily="18" charset="0"/>
              <a:cs typeface="Times New Roman" panose="02020603050405020304" pitchFamily="18" charset="0"/>
            </a:rPr>
            <a:t>V</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2nd degree</a:t>
          </a:r>
          <a:endParaRPr lang="en-US" b="1" dirty="0">
            <a:latin typeface="Times New Roman" panose="02020603050405020304" pitchFamily="18" charset="0"/>
            <a:cs typeface="Times New Roman" panose="02020603050405020304" pitchFamily="18" charset="0"/>
          </a:endParaRPr>
        </a:p>
      </dgm:t>
    </dgm:pt>
    <dgm:pt modelId="{8E695EF4-BE65-4F3F-8E7D-F65F497C57D3}" type="parTrans" cxnId="{0E2C7B73-C308-410E-B386-D4387D729C9D}">
      <dgm:prSet/>
      <dgm:spPr/>
      <dgm:t>
        <a:bodyPr/>
        <a:lstStyle/>
        <a:p>
          <a:endParaRPr lang="en-US" b="1">
            <a:latin typeface="Times New Roman" panose="02020603050405020304" pitchFamily="18" charset="0"/>
            <a:cs typeface="Times New Roman" panose="02020603050405020304" pitchFamily="18" charset="0"/>
          </a:endParaRPr>
        </a:p>
      </dgm:t>
    </dgm:pt>
    <dgm:pt modelId="{33FC0CF5-5495-48DC-9036-8DDA2EBEB0B7}" type="sibTrans" cxnId="{0E2C7B73-C308-410E-B386-D4387D729C9D}">
      <dgm:prSet/>
      <dgm:spPr/>
      <dgm:t>
        <a:bodyPr/>
        <a:lstStyle/>
        <a:p>
          <a:endParaRPr lang="en-US" b="1">
            <a:latin typeface="Times New Roman" panose="02020603050405020304" pitchFamily="18" charset="0"/>
            <a:cs typeface="Times New Roman" panose="02020603050405020304" pitchFamily="18" charset="0"/>
          </a:endParaRPr>
        </a:p>
      </dgm:t>
    </dgm:pt>
    <dgm:pt modelId="{5F425353-F2A3-4AEB-8C92-AD1307036BF1}">
      <dgm:prSet/>
      <dgm:spPr/>
      <dgm:t>
        <a:bodyPr/>
        <a:lstStyle/>
        <a:p>
          <a:r>
            <a:rPr lang="sr-Cyrl-RS" b="1" dirty="0" smtClean="0">
              <a:latin typeface="Times New Roman" panose="02020603050405020304" pitchFamily="18" charset="0"/>
              <a:cs typeface="Times New Roman" panose="02020603050405020304" pitchFamily="18" charset="0"/>
            </a:rPr>
            <a:t>А</a:t>
          </a:r>
          <a:r>
            <a:rPr lang="sr-Latn-RS" b="1" dirty="0" smtClean="0">
              <a:latin typeface="Times New Roman" panose="02020603050405020304" pitchFamily="18" charset="0"/>
              <a:cs typeface="Times New Roman" panose="02020603050405020304" pitchFamily="18" charset="0"/>
            </a:rPr>
            <a:t>V</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block 3rd degree (complete)</a:t>
          </a:r>
          <a:endParaRPr lang="en-US" b="1" dirty="0">
            <a:latin typeface="Times New Roman" panose="02020603050405020304" pitchFamily="18" charset="0"/>
            <a:cs typeface="Times New Roman" panose="02020603050405020304" pitchFamily="18" charset="0"/>
          </a:endParaRPr>
        </a:p>
      </dgm:t>
    </dgm:pt>
    <dgm:pt modelId="{E65E881D-72D5-4286-B136-713315C886D3}" type="parTrans" cxnId="{871D177D-8592-436E-99A4-6FA615E4FE44}">
      <dgm:prSet/>
      <dgm:spPr/>
      <dgm:t>
        <a:bodyPr/>
        <a:lstStyle/>
        <a:p>
          <a:endParaRPr lang="en-US" b="1">
            <a:latin typeface="Times New Roman" panose="02020603050405020304" pitchFamily="18" charset="0"/>
            <a:cs typeface="Times New Roman" panose="02020603050405020304" pitchFamily="18" charset="0"/>
          </a:endParaRPr>
        </a:p>
      </dgm:t>
    </dgm:pt>
    <dgm:pt modelId="{54197249-09CB-4C9E-BBC4-241EE3435D22}" type="sibTrans" cxnId="{871D177D-8592-436E-99A4-6FA615E4FE44}">
      <dgm:prSet/>
      <dgm:spPr/>
      <dgm:t>
        <a:bodyPr/>
        <a:lstStyle/>
        <a:p>
          <a:endParaRPr lang="en-US" b="1">
            <a:latin typeface="Times New Roman" panose="02020603050405020304" pitchFamily="18" charset="0"/>
            <a:cs typeface="Times New Roman" panose="02020603050405020304" pitchFamily="18" charset="0"/>
          </a:endParaRPr>
        </a:p>
      </dgm:t>
    </dgm:pt>
    <dgm:pt modelId="{E5A72455-393E-4DD2-A0F9-48E18FC15F9B}">
      <dgm:prSet/>
      <dgm:spPr/>
      <dgm:t>
        <a:bodyPr/>
        <a:lstStyle/>
        <a:p>
          <a:r>
            <a:rPr lang="sr-Latn-RS" b="1" dirty="0" smtClean="0">
              <a:latin typeface="Times New Roman" panose="02020603050405020304" pitchFamily="18" charset="0"/>
              <a:cs typeface="Times New Roman" panose="02020603050405020304" pitchFamily="18" charset="0"/>
            </a:rPr>
            <a:t>Right bundle branch block </a:t>
          </a:r>
          <a:r>
            <a:rPr lang="sr-Cyrl-RS" b="1" dirty="0" smtClean="0">
              <a:latin typeface="Times New Roman" panose="02020603050405020304" pitchFamily="18" charset="0"/>
              <a:cs typeface="Times New Roman" panose="02020603050405020304" pitchFamily="18" charset="0"/>
            </a:rPr>
            <a:t>(</a:t>
          </a:r>
          <a:r>
            <a:rPr lang="sr-Latn-RS" b="1" dirty="0" smtClean="0">
              <a:latin typeface="Times New Roman" panose="02020603050405020304" pitchFamily="18" charset="0"/>
              <a:cs typeface="Times New Roman" panose="02020603050405020304" pitchFamily="18" charset="0"/>
            </a:rPr>
            <a:t>complete and incomplete</a:t>
          </a:r>
          <a:r>
            <a:rPr lang="sr-Cyrl-RS" b="1" dirty="0" smtClean="0">
              <a:latin typeface="Times New Roman" panose="02020603050405020304" pitchFamily="18" charset="0"/>
              <a:cs typeface="Times New Roman" panose="02020603050405020304" pitchFamily="18" charset="0"/>
            </a:rPr>
            <a:t>) </a:t>
          </a:r>
          <a:endParaRPr lang="en-US" b="1" dirty="0">
            <a:latin typeface="Times New Roman" panose="02020603050405020304" pitchFamily="18" charset="0"/>
            <a:cs typeface="Times New Roman" panose="02020603050405020304" pitchFamily="18" charset="0"/>
          </a:endParaRPr>
        </a:p>
      </dgm:t>
    </dgm:pt>
    <dgm:pt modelId="{A0DCDA65-69FF-4DF0-867D-96C69DBBDD32}" type="parTrans" cxnId="{449C34DB-1CEF-4C97-B1BA-EDE7D8043ED4}">
      <dgm:prSet/>
      <dgm:spPr/>
      <dgm:t>
        <a:bodyPr/>
        <a:lstStyle/>
        <a:p>
          <a:endParaRPr lang="en-US" b="1">
            <a:latin typeface="Times New Roman" panose="02020603050405020304" pitchFamily="18" charset="0"/>
            <a:cs typeface="Times New Roman" panose="02020603050405020304" pitchFamily="18" charset="0"/>
          </a:endParaRPr>
        </a:p>
      </dgm:t>
    </dgm:pt>
    <dgm:pt modelId="{8361F326-EBC9-4B31-A367-8CBAA29A0B90}" type="sibTrans" cxnId="{449C34DB-1CEF-4C97-B1BA-EDE7D8043ED4}">
      <dgm:prSet/>
      <dgm:spPr/>
      <dgm:t>
        <a:bodyPr/>
        <a:lstStyle/>
        <a:p>
          <a:endParaRPr lang="en-US" b="1">
            <a:latin typeface="Times New Roman" panose="02020603050405020304" pitchFamily="18" charset="0"/>
            <a:cs typeface="Times New Roman" panose="02020603050405020304" pitchFamily="18" charset="0"/>
          </a:endParaRPr>
        </a:p>
      </dgm:t>
    </dgm:pt>
    <dgm:pt modelId="{53C669D5-23E0-46D6-9012-78B71BA28441}">
      <dgm:prSet/>
      <dgm:spPr/>
      <dgm:t>
        <a:bodyPr/>
        <a:lstStyle/>
        <a:p>
          <a:r>
            <a:rPr lang="sr-Latn-RS" b="1" dirty="0" smtClean="0">
              <a:latin typeface="Times New Roman" panose="02020603050405020304" pitchFamily="18" charset="0"/>
              <a:cs typeface="Times New Roman" panose="02020603050405020304" pitchFamily="18" charset="0"/>
            </a:rPr>
            <a:t>Left bundle branch block </a:t>
          </a:r>
          <a:r>
            <a:rPr lang="sr-Cyrl-RS" b="1" dirty="0" smtClean="0">
              <a:latin typeface="Times New Roman" panose="02020603050405020304" pitchFamily="18" charset="0"/>
              <a:cs typeface="Times New Roman" panose="02020603050405020304" pitchFamily="18" charset="0"/>
            </a:rPr>
            <a:t>(</a:t>
          </a:r>
          <a:r>
            <a:rPr lang="sr-Latn-RS" b="1" dirty="0" smtClean="0">
              <a:latin typeface="Times New Roman" panose="02020603050405020304" pitchFamily="18" charset="0"/>
              <a:cs typeface="Times New Roman" panose="02020603050405020304" pitchFamily="18" charset="0"/>
            </a:rPr>
            <a:t>complete and incomplete</a:t>
          </a:r>
          <a:r>
            <a:rPr lang="sr-Cyrl-RS" b="1" dirty="0" smtClean="0">
              <a:latin typeface="Times New Roman" panose="02020603050405020304" pitchFamily="18" charset="0"/>
              <a:cs typeface="Times New Roman" panose="02020603050405020304" pitchFamily="18" charset="0"/>
            </a:rPr>
            <a:t>) </a:t>
          </a:r>
          <a:endParaRPr lang="en-US" b="1" dirty="0">
            <a:latin typeface="Times New Roman" panose="02020603050405020304" pitchFamily="18" charset="0"/>
            <a:cs typeface="Times New Roman" panose="02020603050405020304" pitchFamily="18" charset="0"/>
          </a:endParaRPr>
        </a:p>
      </dgm:t>
    </dgm:pt>
    <dgm:pt modelId="{2EAA5591-62FE-4D14-A763-E1526B7874C2}" type="parTrans" cxnId="{E3B626D2-5582-48E1-A953-30AC2B33B1A5}">
      <dgm:prSet/>
      <dgm:spPr/>
      <dgm:t>
        <a:bodyPr/>
        <a:lstStyle/>
        <a:p>
          <a:endParaRPr lang="en-US" b="1">
            <a:latin typeface="Times New Roman" panose="02020603050405020304" pitchFamily="18" charset="0"/>
            <a:cs typeface="Times New Roman" panose="02020603050405020304" pitchFamily="18" charset="0"/>
          </a:endParaRPr>
        </a:p>
      </dgm:t>
    </dgm:pt>
    <dgm:pt modelId="{B765C21F-F6D2-41C8-8577-E7CA966732EE}" type="sibTrans" cxnId="{E3B626D2-5582-48E1-A953-30AC2B33B1A5}">
      <dgm:prSet/>
      <dgm:spPr/>
      <dgm:t>
        <a:bodyPr/>
        <a:lstStyle/>
        <a:p>
          <a:endParaRPr lang="en-US" b="1">
            <a:latin typeface="Times New Roman" panose="02020603050405020304" pitchFamily="18" charset="0"/>
            <a:cs typeface="Times New Roman" panose="02020603050405020304" pitchFamily="18" charset="0"/>
          </a:endParaRPr>
        </a:p>
      </dgm:t>
    </dgm:pt>
    <dgm:pt modelId="{E3A2CD42-6C08-4236-8631-6B65690F39C8}">
      <dgm:prSet/>
      <dgm:spPr/>
      <dgm:t>
        <a:bodyPr/>
        <a:lstStyle/>
        <a:p>
          <a:r>
            <a:rPr lang="sr-Latn-RS" b="1" dirty="0" smtClean="0">
              <a:latin typeface="Times New Roman" panose="02020603050405020304" pitchFamily="18" charset="0"/>
              <a:cs typeface="Times New Roman" panose="02020603050405020304" pitchFamily="18" charset="0"/>
            </a:rPr>
            <a:t>Left anterior fascicular block</a:t>
          </a:r>
          <a:endParaRPr lang="en-US" b="1" dirty="0">
            <a:latin typeface="Times New Roman" panose="02020603050405020304" pitchFamily="18" charset="0"/>
            <a:cs typeface="Times New Roman" panose="02020603050405020304" pitchFamily="18" charset="0"/>
          </a:endParaRPr>
        </a:p>
      </dgm:t>
    </dgm:pt>
    <dgm:pt modelId="{5E0C1F5D-4A4D-4102-9A8D-8CA5FAAEC96E}" type="parTrans" cxnId="{2B014C1D-307E-4C99-972B-DB4DE6ECE3A5}">
      <dgm:prSet/>
      <dgm:spPr/>
      <dgm:t>
        <a:bodyPr/>
        <a:lstStyle/>
        <a:p>
          <a:endParaRPr lang="en-US" b="1">
            <a:latin typeface="Times New Roman" panose="02020603050405020304" pitchFamily="18" charset="0"/>
            <a:cs typeface="Times New Roman" panose="02020603050405020304" pitchFamily="18" charset="0"/>
          </a:endParaRPr>
        </a:p>
      </dgm:t>
    </dgm:pt>
    <dgm:pt modelId="{BB7F4441-20A6-418F-A890-4C6FE8E86DC7}" type="sibTrans" cxnId="{2B014C1D-307E-4C99-972B-DB4DE6ECE3A5}">
      <dgm:prSet/>
      <dgm:spPr/>
      <dgm:t>
        <a:bodyPr/>
        <a:lstStyle/>
        <a:p>
          <a:endParaRPr lang="en-US" b="1">
            <a:latin typeface="Times New Roman" panose="02020603050405020304" pitchFamily="18" charset="0"/>
            <a:cs typeface="Times New Roman" panose="02020603050405020304" pitchFamily="18" charset="0"/>
          </a:endParaRPr>
        </a:p>
      </dgm:t>
    </dgm:pt>
    <dgm:pt modelId="{048F82EE-87A4-4B10-9F83-57BF48D97DFF}">
      <dgm:prSet/>
      <dgm:spPr/>
      <dgm:t>
        <a:bodyPr/>
        <a:lstStyle/>
        <a:p>
          <a:r>
            <a:rPr lang="sr-Latn-RS" b="1" dirty="0" smtClean="0">
              <a:latin typeface="Times New Roman" panose="02020603050405020304" pitchFamily="18" charset="0"/>
              <a:cs typeface="Times New Roman" panose="02020603050405020304" pitchFamily="18" charset="0"/>
            </a:rPr>
            <a:t>Left posterior fascicular block</a:t>
          </a:r>
          <a:endParaRPr lang="en-US" b="1" dirty="0">
            <a:latin typeface="Times New Roman" panose="02020603050405020304" pitchFamily="18" charset="0"/>
            <a:cs typeface="Times New Roman" panose="02020603050405020304" pitchFamily="18" charset="0"/>
          </a:endParaRPr>
        </a:p>
      </dgm:t>
    </dgm:pt>
    <dgm:pt modelId="{6FF4BC76-DD7B-4A6B-BF82-83FA06A74F98}" type="parTrans" cxnId="{C0EA52CE-4FB8-4529-8078-FE657B1C0389}">
      <dgm:prSet/>
      <dgm:spPr/>
      <dgm:t>
        <a:bodyPr/>
        <a:lstStyle/>
        <a:p>
          <a:endParaRPr lang="en-US" b="1">
            <a:latin typeface="Times New Roman" panose="02020603050405020304" pitchFamily="18" charset="0"/>
            <a:cs typeface="Times New Roman" panose="02020603050405020304" pitchFamily="18" charset="0"/>
          </a:endParaRPr>
        </a:p>
      </dgm:t>
    </dgm:pt>
    <dgm:pt modelId="{7B415CCC-C14B-402F-B796-22FE73F5280F}" type="sibTrans" cxnId="{C0EA52CE-4FB8-4529-8078-FE657B1C0389}">
      <dgm:prSet/>
      <dgm:spPr/>
      <dgm:t>
        <a:bodyPr/>
        <a:lstStyle/>
        <a:p>
          <a:endParaRPr lang="en-US" b="1">
            <a:latin typeface="Times New Roman" panose="02020603050405020304" pitchFamily="18" charset="0"/>
            <a:cs typeface="Times New Roman" panose="02020603050405020304" pitchFamily="18" charset="0"/>
          </a:endParaRPr>
        </a:p>
      </dgm:t>
    </dgm:pt>
    <dgm:pt modelId="{C392F887-DE40-4F3C-B0BD-47CD61263CF8}" type="pres">
      <dgm:prSet presAssocID="{F33F85D0-0B2F-45CD-A6F4-9074122803CA}" presName="linear" presStyleCnt="0">
        <dgm:presLayoutVars>
          <dgm:dir/>
          <dgm:animLvl val="lvl"/>
          <dgm:resizeHandles val="exact"/>
        </dgm:presLayoutVars>
      </dgm:prSet>
      <dgm:spPr/>
      <dgm:t>
        <a:bodyPr/>
        <a:lstStyle/>
        <a:p>
          <a:endParaRPr lang="en-US"/>
        </a:p>
      </dgm:t>
    </dgm:pt>
    <dgm:pt modelId="{DD6FE662-2DE1-4719-98B1-DEE7B992D322}" type="pres">
      <dgm:prSet presAssocID="{BB3AAAD5-CC63-49D2-9BA9-79EE1351E043}" presName="parentLin" presStyleCnt="0"/>
      <dgm:spPr/>
    </dgm:pt>
    <dgm:pt modelId="{8F08632E-7CC3-41A3-934E-E4CE2FC16824}" type="pres">
      <dgm:prSet presAssocID="{BB3AAAD5-CC63-49D2-9BA9-79EE1351E043}" presName="parentLeftMargin" presStyleLbl="node1" presStyleIdx="0" presStyleCnt="3"/>
      <dgm:spPr/>
      <dgm:t>
        <a:bodyPr/>
        <a:lstStyle/>
        <a:p>
          <a:endParaRPr lang="en-US"/>
        </a:p>
      </dgm:t>
    </dgm:pt>
    <dgm:pt modelId="{9CD0CC26-2FA4-4094-BE8B-A3BBD5E34FAB}" type="pres">
      <dgm:prSet presAssocID="{BB3AAAD5-CC63-49D2-9BA9-79EE1351E043}" presName="parentText" presStyleLbl="node1" presStyleIdx="0" presStyleCnt="3">
        <dgm:presLayoutVars>
          <dgm:chMax val="0"/>
          <dgm:bulletEnabled val="1"/>
        </dgm:presLayoutVars>
      </dgm:prSet>
      <dgm:spPr/>
      <dgm:t>
        <a:bodyPr/>
        <a:lstStyle/>
        <a:p>
          <a:endParaRPr lang="en-US"/>
        </a:p>
      </dgm:t>
    </dgm:pt>
    <dgm:pt modelId="{5085A2D5-1397-4380-8847-AB9EC7E84A6A}" type="pres">
      <dgm:prSet presAssocID="{BB3AAAD5-CC63-49D2-9BA9-79EE1351E043}" presName="negativeSpace" presStyleCnt="0"/>
      <dgm:spPr/>
    </dgm:pt>
    <dgm:pt modelId="{9B1085F3-CC69-4237-8CDC-5EA8724F6CC1}" type="pres">
      <dgm:prSet presAssocID="{BB3AAAD5-CC63-49D2-9BA9-79EE1351E043}" presName="childText" presStyleLbl="conFgAcc1" presStyleIdx="0" presStyleCnt="3">
        <dgm:presLayoutVars>
          <dgm:bulletEnabled val="1"/>
        </dgm:presLayoutVars>
      </dgm:prSet>
      <dgm:spPr/>
      <dgm:t>
        <a:bodyPr/>
        <a:lstStyle/>
        <a:p>
          <a:endParaRPr lang="en-US"/>
        </a:p>
      </dgm:t>
    </dgm:pt>
    <dgm:pt modelId="{397EA625-D5D7-44C7-BD24-05910CA98637}" type="pres">
      <dgm:prSet presAssocID="{AA022A60-00C1-42AF-9DAA-FD0DAA757830}" presName="spaceBetweenRectangles" presStyleCnt="0"/>
      <dgm:spPr/>
    </dgm:pt>
    <dgm:pt modelId="{42416C59-8E98-458E-9B96-4DF511B8C380}" type="pres">
      <dgm:prSet presAssocID="{29C55938-F1A6-4D0F-B393-817E5A30D3D2}" presName="parentLin" presStyleCnt="0"/>
      <dgm:spPr/>
    </dgm:pt>
    <dgm:pt modelId="{737FACCD-4A2F-4A8A-9414-20575CC8DBCC}" type="pres">
      <dgm:prSet presAssocID="{29C55938-F1A6-4D0F-B393-817E5A30D3D2}" presName="parentLeftMargin" presStyleLbl="node1" presStyleIdx="0" presStyleCnt="3"/>
      <dgm:spPr/>
      <dgm:t>
        <a:bodyPr/>
        <a:lstStyle/>
        <a:p>
          <a:endParaRPr lang="en-US"/>
        </a:p>
      </dgm:t>
    </dgm:pt>
    <dgm:pt modelId="{46EF951C-1A37-409F-A9FB-3323A9C7E6E8}" type="pres">
      <dgm:prSet presAssocID="{29C55938-F1A6-4D0F-B393-817E5A30D3D2}" presName="parentText" presStyleLbl="node1" presStyleIdx="1" presStyleCnt="3">
        <dgm:presLayoutVars>
          <dgm:chMax val="0"/>
          <dgm:bulletEnabled val="1"/>
        </dgm:presLayoutVars>
      </dgm:prSet>
      <dgm:spPr/>
      <dgm:t>
        <a:bodyPr/>
        <a:lstStyle/>
        <a:p>
          <a:endParaRPr lang="en-US"/>
        </a:p>
      </dgm:t>
    </dgm:pt>
    <dgm:pt modelId="{E6216B7F-8BA5-4D4D-A0EA-D4646259FC9C}" type="pres">
      <dgm:prSet presAssocID="{29C55938-F1A6-4D0F-B393-817E5A30D3D2}" presName="negativeSpace" presStyleCnt="0"/>
      <dgm:spPr/>
    </dgm:pt>
    <dgm:pt modelId="{46486EE3-DCC3-4622-A558-FB1686163A4C}" type="pres">
      <dgm:prSet presAssocID="{29C55938-F1A6-4D0F-B393-817E5A30D3D2}" presName="childText" presStyleLbl="conFgAcc1" presStyleIdx="1" presStyleCnt="3">
        <dgm:presLayoutVars>
          <dgm:bulletEnabled val="1"/>
        </dgm:presLayoutVars>
      </dgm:prSet>
      <dgm:spPr/>
      <dgm:t>
        <a:bodyPr/>
        <a:lstStyle/>
        <a:p>
          <a:endParaRPr lang="en-US"/>
        </a:p>
      </dgm:t>
    </dgm:pt>
    <dgm:pt modelId="{75E168B5-CD48-4C7A-BE30-5FAE0696F50E}" type="pres">
      <dgm:prSet presAssocID="{A248C090-DD93-4220-BE63-258563DB4C39}" presName="spaceBetweenRectangles" presStyleCnt="0"/>
      <dgm:spPr/>
    </dgm:pt>
    <dgm:pt modelId="{FB88FDDD-72AE-4260-AA9C-D6AC87AB1BA6}" type="pres">
      <dgm:prSet presAssocID="{14DCED23-FEE0-4D21-BA34-56F1B8FEE1FE}" presName="parentLin" presStyleCnt="0"/>
      <dgm:spPr/>
    </dgm:pt>
    <dgm:pt modelId="{E0560E63-ACD1-4C73-967A-3BA4E262CA97}" type="pres">
      <dgm:prSet presAssocID="{14DCED23-FEE0-4D21-BA34-56F1B8FEE1FE}" presName="parentLeftMargin" presStyleLbl="node1" presStyleIdx="1" presStyleCnt="3"/>
      <dgm:spPr/>
      <dgm:t>
        <a:bodyPr/>
        <a:lstStyle/>
        <a:p>
          <a:endParaRPr lang="en-US"/>
        </a:p>
      </dgm:t>
    </dgm:pt>
    <dgm:pt modelId="{17A218CB-5E12-4050-A420-B28C07E67522}" type="pres">
      <dgm:prSet presAssocID="{14DCED23-FEE0-4D21-BA34-56F1B8FEE1FE}" presName="parentText" presStyleLbl="node1" presStyleIdx="2" presStyleCnt="3">
        <dgm:presLayoutVars>
          <dgm:chMax val="0"/>
          <dgm:bulletEnabled val="1"/>
        </dgm:presLayoutVars>
      </dgm:prSet>
      <dgm:spPr/>
      <dgm:t>
        <a:bodyPr/>
        <a:lstStyle/>
        <a:p>
          <a:endParaRPr lang="en-US"/>
        </a:p>
      </dgm:t>
    </dgm:pt>
    <dgm:pt modelId="{220A56CC-379E-445E-A3B2-03CF788E6A55}" type="pres">
      <dgm:prSet presAssocID="{14DCED23-FEE0-4D21-BA34-56F1B8FEE1FE}" presName="negativeSpace" presStyleCnt="0"/>
      <dgm:spPr/>
    </dgm:pt>
    <dgm:pt modelId="{BC7F06DB-B39A-4304-B1D3-D2F69CBA4D0D}" type="pres">
      <dgm:prSet presAssocID="{14DCED23-FEE0-4D21-BA34-56F1B8FEE1FE}" presName="childText" presStyleLbl="conFgAcc1" presStyleIdx="2" presStyleCnt="3">
        <dgm:presLayoutVars>
          <dgm:bulletEnabled val="1"/>
        </dgm:presLayoutVars>
      </dgm:prSet>
      <dgm:spPr/>
      <dgm:t>
        <a:bodyPr/>
        <a:lstStyle/>
        <a:p>
          <a:endParaRPr lang="en-US"/>
        </a:p>
      </dgm:t>
    </dgm:pt>
  </dgm:ptLst>
  <dgm:cxnLst>
    <dgm:cxn modelId="{5D5C26ED-F512-42A7-8E51-5D6E3269E610}" srcId="{29C55938-F1A6-4D0F-B393-817E5A30D3D2}" destId="{C4BBE871-C3BC-421C-8CEF-43105748876C}" srcOrd="0" destOrd="0" parTransId="{8EC43F9D-C4DD-4D95-8DC5-960E1DE8FF7F}" sibTransId="{972CD62C-B03A-4662-BBCB-CCF3E8DAB633}"/>
    <dgm:cxn modelId="{20D5BCFD-D66F-4074-B89F-3DAE82F3470C}" type="presOf" srcId="{14DCED23-FEE0-4D21-BA34-56F1B8FEE1FE}" destId="{E0560E63-ACD1-4C73-967A-3BA4E262CA97}" srcOrd="0" destOrd="0" presId="urn:microsoft.com/office/officeart/2005/8/layout/list1"/>
    <dgm:cxn modelId="{0E0F6310-4837-4E70-BBAE-8A98CF98CF3A}" srcId="{BB3AAAD5-CC63-49D2-9BA9-79EE1351E043}" destId="{2F9389B4-A0C1-4FA9-A525-94B9B475725E}" srcOrd="1" destOrd="0" parTransId="{430D80EC-C41D-42F4-A2A7-9BBBAFEC5D3D}" sibTransId="{497999BC-F74A-46E2-98D8-150146CD6F44}"/>
    <dgm:cxn modelId="{449C34DB-1CEF-4C97-B1BA-EDE7D8043ED4}" srcId="{14DCED23-FEE0-4D21-BA34-56F1B8FEE1FE}" destId="{E5A72455-393E-4DD2-A0F9-48E18FC15F9B}" srcOrd="0" destOrd="0" parTransId="{A0DCDA65-69FF-4DF0-867D-96C69DBBDD32}" sibTransId="{8361F326-EBC9-4B31-A367-8CBAA29A0B90}"/>
    <dgm:cxn modelId="{4B6F3798-128E-4259-B993-0C1414A250D2}" type="presOf" srcId="{2F9389B4-A0C1-4FA9-A525-94B9B475725E}" destId="{9B1085F3-CC69-4237-8CDC-5EA8724F6CC1}" srcOrd="0" destOrd="1" presId="urn:microsoft.com/office/officeart/2005/8/layout/list1"/>
    <dgm:cxn modelId="{75ECC2DB-4BFF-4C45-BEA2-D858F52D4E5C}" type="presOf" srcId="{55131996-C4B6-4E94-B980-BB7E1B5C42D4}" destId="{46486EE3-DCC3-4622-A558-FB1686163A4C}" srcOrd="0" destOrd="1" presId="urn:microsoft.com/office/officeart/2005/8/layout/list1"/>
    <dgm:cxn modelId="{C77645CF-3522-410A-B0C2-685F51A3F05A}" type="presOf" srcId="{0005F506-5053-4AB4-9E5C-AFEAAAA3085B}" destId="{9B1085F3-CC69-4237-8CDC-5EA8724F6CC1}" srcOrd="0" destOrd="3" presId="urn:microsoft.com/office/officeart/2005/8/layout/list1"/>
    <dgm:cxn modelId="{A5B5FD76-FBBD-4160-922F-09D3D46C4DD9}" type="presOf" srcId="{53C669D5-23E0-46D6-9012-78B71BA28441}" destId="{BC7F06DB-B39A-4304-B1D3-D2F69CBA4D0D}" srcOrd="0" destOrd="1" presId="urn:microsoft.com/office/officeart/2005/8/layout/list1"/>
    <dgm:cxn modelId="{4AF1872F-E694-4985-A1B8-E4BABCFE55EF}" type="presOf" srcId="{CCE6E788-6D24-4106-B73A-B75EA37973C4}" destId="{9B1085F3-CC69-4237-8CDC-5EA8724F6CC1}" srcOrd="0" destOrd="2" presId="urn:microsoft.com/office/officeart/2005/8/layout/list1"/>
    <dgm:cxn modelId="{1E0B58F6-11A1-4A11-A68C-1A64CE06C602}" srcId="{F33F85D0-0B2F-45CD-A6F4-9074122803CA}" destId="{14DCED23-FEE0-4D21-BA34-56F1B8FEE1FE}" srcOrd="2" destOrd="0" parTransId="{F19C83B5-8D3E-4047-A8CC-1843602D63E0}" sibTransId="{A75C50D9-5821-4308-8D4F-E3FE7B269372}"/>
    <dgm:cxn modelId="{E3B626D2-5582-48E1-A953-30AC2B33B1A5}" srcId="{14DCED23-FEE0-4D21-BA34-56F1B8FEE1FE}" destId="{53C669D5-23E0-46D6-9012-78B71BA28441}" srcOrd="1" destOrd="0" parTransId="{2EAA5591-62FE-4D14-A763-E1526B7874C2}" sibTransId="{B765C21F-F6D2-41C8-8577-E7CA966732EE}"/>
    <dgm:cxn modelId="{0C33D6EB-9FD7-409D-A411-32718BBEB8C3}" type="presOf" srcId="{29C55938-F1A6-4D0F-B393-817E5A30D3D2}" destId="{737FACCD-4A2F-4A8A-9414-20575CC8DBCC}" srcOrd="0" destOrd="0" presId="urn:microsoft.com/office/officeart/2005/8/layout/list1"/>
    <dgm:cxn modelId="{005EF7C0-8544-4987-9062-95B1A2D9BC5C}" type="presOf" srcId="{C4BBE871-C3BC-421C-8CEF-43105748876C}" destId="{46486EE3-DCC3-4622-A558-FB1686163A4C}" srcOrd="0" destOrd="0" presId="urn:microsoft.com/office/officeart/2005/8/layout/list1"/>
    <dgm:cxn modelId="{542CC140-94E7-49CD-BDF6-E5E101D45E61}" srcId="{BB3AAAD5-CC63-49D2-9BA9-79EE1351E043}" destId="{D039443B-0408-4A1C-8D5B-491BC39B8D85}" srcOrd="0" destOrd="0" parTransId="{23430E50-613E-4DBF-A50F-47ACDDA509D9}" sibTransId="{892C149F-9C08-4918-82EF-ADCDED250DE3}"/>
    <dgm:cxn modelId="{C808404B-6423-4017-87C7-CB8922880CC5}" srcId="{F33F85D0-0B2F-45CD-A6F4-9074122803CA}" destId="{29C55938-F1A6-4D0F-B393-817E5A30D3D2}" srcOrd="1" destOrd="0" parTransId="{1F8C2134-E2C2-44E8-B05A-6323A959CE85}" sibTransId="{A248C090-DD93-4220-BE63-258563DB4C39}"/>
    <dgm:cxn modelId="{A5560B55-5C49-475D-945F-38A0FA8C64B0}" type="presOf" srcId="{5F425353-F2A3-4AEB-8C92-AD1307036BF1}" destId="{46486EE3-DCC3-4622-A558-FB1686163A4C}" srcOrd="0" destOrd="2" presId="urn:microsoft.com/office/officeart/2005/8/layout/list1"/>
    <dgm:cxn modelId="{70BC7EE7-C6DA-49F3-B69C-688D57E32DF3}" srcId="{F33F85D0-0B2F-45CD-A6F4-9074122803CA}" destId="{BB3AAAD5-CC63-49D2-9BA9-79EE1351E043}" srcOrd="0" destOrd="0" parTransId="{650BECCB-DDDC-4CF7-9772-A556AB3F8ACF}" sibTransId="{AA022A60-00C1-42AF-9DAA-FD0DAA757830}"/>
    <dgm:cxn modelId="{45F4ECA2-F11A-4AEF-A115-17661DF2C383}" type="presOf" srcId="{29C55938-F1A6-4D0F-B393-817E5A30D3D2}" destId="{46EF951C-1A37-409F-A9FB-3323A9C7E6E8}" srcOrd="1" destOrd="0" presId="urn:microsoft.com/office/officeart/2005/8/layout/list1"/>
    <dgm:cxn modelId="{85BFF74B-8F6D-4CC1-A2B3-43415811CDAB}" type="presOf" srcId="{BB3AAAD5-CC63-49D2-9BA9-79EE1351E043}" destId="{9CD0CC26-2FA4-4094-BE8B-A3BBD5E34FAB}" srcOrd="1" destOrd="0" presId="urn:microsoft.com/office/officeart/2005/8/layout/list1"/>
    <dgm:cxn modelId="{C0EA52CE-4FB8-4529-8078-FE657B1C0389}" srcId="{14DCED23-FEE0-4D21-BA34-56F1B8FEE1FE}" destId="{048F82EE-87A4-4B10-9F83-57BF48D97DFF}" srcOrd="3" destOrd="0" parTransId="{6FF4BC76-DD7B-4A6B-BF82-83FA06A74F98}" sibTransId="{7B415CCC-C14B-402F-B796-22FE73F5280F}"/>
    <dgm:cxn modelId="{2B014C1D-307E-4C99-972B-DB4DE6ECE3A5}" srcId="{14DCED23-FEE0-4D21-BA34-56F1B8FEE1FE}" destId="{E3A2CD42-6C08-4236-8631-6B65690F39C8}" srcOrd="2" destOrd="0" parTransId="{5E0C1F5D-4A4D-4102-9A8D-8CA5FAAEC96E}" sibTransId="{BB7F4441-20A6-418F-A890-4C6FE8E86DC7}"/>
    <dgm:cxn modelId="{0E2C7B73-C308-410E-B386-D4387D729C9D}" srcId="{29C55938-F1A6-4D0F-B393-817E5A30D3D2}" destId="{55131996-C4B6-4E94-B980-BB7E1B5C42D4}" srcOrd="1" destOrd="0" parTransId="{8E695EF4-BE65-4F3F-8E7D-F65F497C57D3}" sibTransId="{33FC0CF5-5495-48DC-9036-8DDA2EBEB0B7}"/>
    <dgm:cxn modelId="{F470F5AC-C9F8-4D10-AA49-0EE030B96437}" type="presOf" srcId="{F33F85D0-0B2F-45CD-A6F4-9074122803CA}" destId="{C392F887-DE40-4F3C-B0BD-47CD61263CF8}" srcOrd="0" destOrd="0" presId="urn:microsoft.com/office/officeart/2005/8/layout/list1"/>
    <dgm:cxn modelId="{B52C34AD-7FD0-405D-B2EA-CF3C67099448}" type="presOf" srcId="{D039443B-0408-4A1C-8D5B-491BC39B8D85}" destId="{9B1085F3-CC69-4237-8CDC-5EA8724F6CC1}" srcOrd="0" destOrd="0" presId="urn:microsoft.com/office/officeart/2005/8/layout/list1"/>
    <dgm:cxn modelId="{FD24A119-2092-48C8-A057-C87D872912C8}" srcId="{BB3AAAD5-CC63-49D2-9BA9-79EE1351E043}" destId="{0005F506-5053-4AB4-9E5C-AFEAAAA3085B}" srcOrd="3" destOrd="0" parTransId="{5D0B822C-59B9-4B2F-9608-25D9562071F9}" sibTransId="{8810CF19-91FC-4497-992E-72D8D37B124C}"/>
    <dgm:cxn modelId="{871D177D-8592-436E-99A4-6FA615E4FE44}" srcId="{29C55938-F1A6-4D0F-B393-817E5A30D3D2}" destId="{5F425353-F2A3-4AEB-8C92-AD1307036BF1}" srcOrd="2" destOrd="0" parTransId="{E65E881D-72D5-4286-B136-713315C886D3}" sibTransId="{54197249-09CB-4C9E-BBC4-241EE3435D22}"/>
    <dgm:cxn modelId="{6DCAEB78-023D-47F4-862A-66F6BB546D4D}" type="presOf" srcId="{E3A2CD42-6C08-4236-8631-6B65690F39C8}" destId="{BC7F06DB-B39A-4304-B1D3-D2F69CBA4D0D}" srcOrd="0" destOrd="2" presId="urn:microsoft.com/office/officeart/2005/8/layout/list1"/>
    <dgm:cxn modelId="{3B166A13-9BE2-49C3-89CB-EBB0F3AD50BC}" type="presOf" srcId="{E5A72455-393E-4DD2-A0F9-48E18FC15F9B}" destId="{BC7F06DB-B39A-4304-B1D3-D2F69CBA4D0D}" srcOrd="0" destOrd="0" presId="urn:microsoft.com/office/officeart/2005/8/layout/list1"/>
    <dgm:cxn modelId="{E702602C-704F-4369-A013-9A31F2508E97}" srcId="{BB3AAAD5-CC63-49D2-9BA9-79EE1351E043}" destId="{CCE6E788-6D24-4106-B73A-B75EA37973C4}" srcOrd="2" destOrd="0" parTransId="{151BBAD9-692C-47B5-9602-F6944C17BAD3}" sibTransId="{DF643A61-1A71-42FB-AE6C-6C88BBBF796B}"/>
    <dgm:cxn modelId="{5FD03D2A-593D-49D6-BBCB-E3930496A84B}" type="presOf" srcId="{048F82EE-87A4-4B10-9F83-57BF48D97DFF}" destId="{BC7F06DB-B39A-4304-B1D3-D2F69CBA4D0D}" srcOrd="0" destOrd="3" presId="urn:microsoft.com/office/officeart/2005/8/layout/list1"/>
    <dgm:cxn modelId="{84817FFF-0474-41DA-A246-DB9A2024EA26}" type="presOf" srcId="{14DCED23-FEE0-4D21-BA34-56F1B8FEE1FE}" destId="{17A218CB-5E12-4050-A420-B28C07E67522}" srcOrd="1" destOrd="0" presId="urn:microsoft.com/office/officeart/2005/8/layout/list1"/>
    <dgm:cxn modelId="{0AD20ED4-D163-4216-88D2-F77CFB27FE2A}" type="presOf" srcId="{BB3AAAD5-CC63-49D2-9BA9-79EE1351E043}" destId="{8F08632E-7CC3-41A3-934E-E4CE2FC16824}" srcOrd="0" destOrd="0" presId="urn:microsoft.com/office/officeart/2005/8/layout/list1"/>
    <dgm:cxn modelId="{804A7615-D97F-4491-8FBF-65E373FA37A2}" type="presParOf" srcId="{C392F887-DE40-4F3C-B0BD-47CD61263CF8}" destId="{DD6FE662-2DE1-4719-98B1-DEE7B992D322}" srcOrd="0" destOrd="0" presId="urn:microsoft.com/office/officeart/2005/8/layout/list1"/>
    <dgm:cxn modelId="{7B8D6CB5-501F-4F32-B9F8-842D018D8293}" type="presParOf" srcId="{DD6FE662-2DE1-4719-98B1-DEE7B992D322}" destId="{8F08632E-7CC3-41A3-934E-E4CE2FC16824}" srcOrd="0" destOrd="0" presId="urn:microsoft.com/office/officeart/2005/8/layout/list1"/>
    <dgm:cxn modelId="{90D4AADA-EF8F-44EE-87DA-6F3048CF1FFD}" type="presParOf" srcId="{DD6FE662-2DE1-4719-98B1-DEE7B992D322}" destId="{9CD0CC26-2FA4-4094-BE8B-A3BBD5E34FAB}" srcOrd="1" destOrd="0" presId="urn:microsoft.com/office/officeart/2005/8/layout/list1"/>
    <dgm:cxn modelId="{B8A31549-71E0-4F50-85C3-2EB9FB9F4BDE}" type="presParOf" srcId="{C392F887-DE40-4F3C-B0BD-47CD61263CF8}" destId="{5085A2D5-1397-4380-8847-AB9EC7E84A6A}" srcOrd="1" destOrd="0" presId="urn:microsoft.com/office/officeart/2005/8/layout/list1"/>
    <dgm:cxn modelId="{4893CFAA-263F-4353-958F-FC690121CCF5}" type="presParOf" srcId="{C392F887-DE40-4F3C-B0BD-47CD61263CF8}" destId="{9B1085F3-CC69-4237-8CDC-5EA8724F6CC1}" srcOrd="2" destOrd="0" presId="urn:microsoft.com/office/officeart/2005/8/layout/list1"/>
    <dgm:cxn modelId="{32879EAA-E6F1-4604-B128-5AF948E5F958}" type="presParOf" srcId="{C392F887-DE40-4F3C-B0BD-47CD61263CF8}" destId="{397EA625-D5D7-44C7-BD24-05910CA98637}" srcOrd="3" destOrd="0" presId="urn:microsoft.com/office/officeart/2005/8/layout/list1"/>
    <dgm:cxn modelId="{C8FA3B8D-A68E-4268-BC38-F2B27BEEF16D}" type="presParOf" srcId="{C392F887-DE40-4F3C-B0BD-47CD61263CF8}" destId="{42416C59-8E98-458E-9B96-4DF511B8C380}" srcOrd="4" destOrd="0" presId="urn:microsoft.com/office/officeart/2005/8/layout/list1"/>
    <dgm:cxn modelId="{83359A33-8F01-499A-ADC8-218327A7D43F}" type="presParOf" srcId="{42416C59-8E98-458E-9B96-4DF511B8C380}" destId="{737FACCD-4A2F-4A8A-9414-20575CC8DBCC}" srcOrd="0" destOrd="0" presId="urn:microsoft.com/office/officeart/2005/8/layout/list1"/>
    <dgm:cxn modelId="{80C4F372-1A77-4B3F-B01E-D6F3058D019E}" type="presParOf" srcId="{42416C59-8E98-458E-9B96-4DF511B8C380}" destId="{46EF951C-1A37-409F-A9FB-3323A9C7E6E8}" srcOrd="1" destOrd="0" presId="urn:microsoft.com/office/officeart/2005/8/layout/list1"/>
    <dgm:cxn modelId="{55726E41-03C1-4ED4-9569-D6EE23146E55}" type="presParOf" srcId="{C392F887-DE40-4F3C-B0BD-47CD61263CF8}" destId="{E6216B7F-8BA5-4D4D-A0EA-D4646259FC9C}" srcOrd="5" destOrd="0" presId="urn:microsoft.com/office/officeart/2005/8/layout/list1"/>
    <dgm:cxn modelId="{CA7F3C74-8373-4B3C-AADB-76DE4E628BED}" type="presParOf" srcId="{C392F887-DE40-4F3C-B0BD-47CD61263CF8}" destId="{46486EE3-DCC3-4622-A558-FB1686163A4C}" srcOrd="6" destOrd="0" presId="urn:microsoft.com/office/officeart/2005/8/layout/list1"/>
    <dgm:cxn modelId="{D1AE925A-FF05-4625-B858-0BF5927307F6}" type="presParOf" srcId="{C392F887-DE40-4F3C-B0BD-47CD61263CF8}" destId="{75E168B5-CD48-4C7A-BE30-5FAE0696F50E}" srcOrd="7" destOrd="0" presId="urn:microsoft.com/office/officeart/2005/8/layout/list1"/>
    <dgm:cxn modelId="{C6EE80C5-6476-4419-83BF-575E350CA2CF}" type="presParOf" srcId="{C392F887-DE40-4F3C-B0BD-47CD61263CF8}" destId="{FB88FDDD-72AE-4260-AA9C-D6AC87AB1BA6}" srcOrd="8" destOrd="0" presId="urn:microsoft.com/office/officeart/2005/8/layout/list1"/>
    <dgm:cxn modelId="{D5C7BAC8-64EA-410D-85DE-B1016A423417}" type="presParOf" srcId="{FB88FDDD-72AE-4260-AA9C-D6AC87AB1BA6}" destId="{E0560E63-ACD1-4C73-967A-3BA4E262CA97}" srcOrd="0" destOrd="0" presId="urn:microsoft.com/office/officeart/2005/8/layout/list1"/>
    <dgm:cxn modelId="{B3CCF9CC-75A3-49D9-9B1A-B760D0F24C0E}" type="presParOf" srcId="{FB88FDDD-72AE-4260-AA9C-D6AC87AB1BA6}" destId="{17A218CB-5E12-4050-A420-B28C07E67522}" srcOrd="1" destOrd="0" presId="urn:microsoft.com/office/officeart/2005/8/layout/list1"/>
    <dgm:cxn modelId="{FEBBCD74-230F-4F7D-A85D-4F0BCBE81646}" type="presParOf" srcId="{C392F887-DE40-4F3C-B0BD-47CD61263CF8}" destId="{220A56CC-379E-445E-A3B2-03CF788E6A55}" srcOrd="9" destOrd="0" presId="urn:microsoft.com/office/officeart/2005/8/layout/list1"/>
    <dgm:cxn modelId="{DFE86C17-0AF1-4012-A00C-A250177C4FD5}" type="presParOf" srcId="{C392F887-DE40-4F3C-B0BD-47CD61263CF8}" destId="{BC7F06DB-B39A-4304-B1D3-D2F69CBA4D0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94406D-5DB2-4655-9649-9677753D4DE2}" type="doc">
      <dgm:prSet loTypeId="urn:microsoft.com/office/officeart/2005/8/layout/vList3" loCatId="list" qsTypeId="urn:microsoft.com/office/officeart/2005/8/quickstyle/3d3" qsCatId="3D" csTypeId="urn:microsoft.com/office/officeart/2005/8/colors/accent1_2" csCatId="accent1" phldr="1"/>
      <dgm:spPr/>
    </dgm:pt>
    <dgm:pt modelId="{6803FBD3-1957-4575-8C93-2EB506688C0F}">
      <dgm:prSet phldrT="[Text]"/>
      <dgm:spPr/>
      <dgm:t>
        <a:bodyPr/>
        <a:lstStyle/>
        <a:p>
          <a:r>
            <a:rPr lang="sr-Latn-RS" b="1" dirty="0" smtClean="0">
              <a:latin typeface="Times New Roman" panose="02020603050405020304" pitchFamily="18" charset="0"/>
              <a:cs typeface="Times New Roman" panose="02020603050405020304" pitchFamily="18" charset="0"/>
            </a:rPr>
            <a:t>Sinus bradicardia</a:t>
          </a:r>
          <a:endParaRPr lang="en-US" b="1" dirty="0">
            <a:latin typeface="Times New Roman" panose="02020603050405020304" pitchFamily="18" charset="0"/>
            <a:cs typeface="Times New Roman" panose="02020603050405020304" pitchFamily="18" charset="0"/>
          </a:endParaRPr>
        </a:p>
      </dgm:t>
    </dgm:pt>
    <dgm:pt modelId="{90C13A5C-9E5B-452D-BC88-AF468A01746A}" type="parTrans" cxnId="{D2E159EB-5811-45CD-A009-4D986619A465}">
      <dgm:prSet/>
      <dgm:spPr/>
      <dgm:t>
        <a:bodyPr/>
        <a:lstStyle/>
        <a:p>
          <a:endParaRPr lang="en-US"/>
        </a:p>
      </dgm:t>
    </dgm:pt>
    <dgm:pt modelId="{D09B007F-7F5C-4DDF-8113-4F864BC45358}" type="sibTrans" cxnId="{D2E159EB-5811-45CD-A009-4D986619A465}">
      <dgm:prSet/>
      <dgm:spPr/>
      <dgm:t>
        <a:bodyPr/>
        <a:lstStyle/>
        <a:p>
          <a:endParaRPr lang="en-US"/>
        </a:p>
      </dgm:t>
    </dgm:pt>
    <dgm:pt modelId="{CB11F93B-E3FC-4C61-A6F0-5ECCDDBA1FE5}">
      <dgm:prSet phldrT="[Text]"/>
      <dgm:spPr/>
      <dgm:t>
        <a:bodyPr/>
        <a:lstStyle/>
        <a:p>
          <a:r>
            <a:rPr lang="sr-Latn-RS" b="1" dirty="0" smtClean="0">
              <a:latin typeface="Times New Roman" panose="02020603050405020304" pitchFamily="18" charset="0"/>
              <a:cs typeface="Times New Roman" panose="02020603050405020304" pitchFamily="18" charset="0"/>
            </a:rPr>
            <a:t>Sinus node disease</a:t>
          </a:r>
          <a:endParaRPr lang="en-US" b="1" dirty="0">
            <a:latin typeface="Times New Roman" panose="02020603050405020304" pitchFamily="18" charset="0"/>
            <a:cs typeface="Times New Roman" panose="02020603050405020304" pitchFamily="18" charset="0"/>
          </a:endParaRPr>
        </a:p>
      </dgm:t>
    </dgm:pt>
    <dgm:pt modelId="{70D5DBD0-DDF5-4546-A651-EB10FD7C7A0A}" type="parTrans" cxnId="{05CA13D0-82A0-4F52-B725-5ED6EBFCA81C}">
      <dgm:prSet/>
      <dgm:spPr/>
      <dgm:t>
        <a:bodyPr/>
        <a:lstStyle/>
        <a:p>
          <a:endParaRPr lang="en-US"/>
        </a:p>
      </dgm:t>
    </dgm:pt>
    <dgm:pt modelId="{45ECD65A-4136-411D-9790-691F46C4ACAC}" type="sibTrans" cxnId="{05CA13D0-82A0-4F52-B725-5ED6EBFCA81C}">
      <dgm:prSet/>
      <dgm:spPr/>
      <dgm:t>
        <a:bodyPr/>
        <a:lstStyle/>
        <a:p>
          <a:endParaRPr lang="en-US"/>
        </a:p>
      </dgm:t>
    </dgm:pt>
    <dgm:pt modelId="{69CC21D6-7BAE-449F-BC99-C516F22B455F}">
      <dgm:prSet phldrT="[Text]"/>
      <dgm:spPr/>
      <dgm:t>
        <a:bodyPr/>
        <a:lstStyle/>
        <a:p>
          <a:r>
            <a:rPr lang="sr-Latn-RS" b="1" dirty="0" smtClean="0">
              <a:latin typeface="Times New Roman" panose="02020603050405020304" pitchFamily="18" charset="0"/>
              <a:cs typeface="Times New Roman" panose="02020603050405020304" pitchFamily="18" charset="0"/>
            </a:rPr>
            <a:t>Atrioventricular block</a:t>
          </a:r>
          <a:endParaRPr lang="en-US" b="1" dirty="0">
            <a:latin typeface="Times New Roman" panose="02020603050405020304" pitchFamily="18" charset="0"/>
            <a:cs typeface="Times New Roman" panose="02020603050405020304" pitchFamily="18" charset="0"/>
          </a:endParaRPr>
        </a:p>
      </dgm:t>
    </dgm:pt>
    <dgm:pt modelId="{981DD191-6F1C-4F94-937B-122DCA79BC90}" type="parTrans" cxnId="{83B68AB2-0CDD-4A58-9148-0B965F1B61DE}">
      <dgm:prSet/>
      <dgm:spPr/>
      <dgm:t>
        <a:bodyPr/>
        <a:lstStyle/>
        <a:p>
          <a:endParaRPr lang="en-US"/>
        </a:p>
      </dgm:t>
    </dgm:pt>
    <dgm:pt modelId="{46E01F54-E333-4EA1-8FB5-C455E7374E00}" type="sibTrans" cxnId="{83B68AB2-0CDD-4A58-9148-0B965F1B61DE}">
      <dgm:prSet/>
      <dgm:spPr/>
      <dgm:t>
        <a:bodyPr/>
        <a:lstStyle/>
        <a:p>
          <a:endParaRPr lang="en-US"/>
        </a:p>
      </dgm:t>
    </dgm:pt>
    <dgm:pt modelId="{CE6A1351-587B-4D75-BA4C-A4F20B55C622}" type="pres">
      <dgm:prSet presAssocID="{ED94406D-5DB2-4655-9649-9677753D4DE2}" presName="linearFlow" presStyleCnt="0">
        <dgm:presLayoutVars>
          <dgm:dir/>
          <dgm:resizeHandles val="exact"/>
        </dgm:presLayoutVars>
      </dgm:prSet>
      <dgm:spPr/>
    </dgm:pt>
    <dgm:pt modelId="{B3DA9A0D-CD3D-40D3-8AA9-5C7D3F10AEE7}" type="pres">
      <dgm:prSet presAssocID="{6803FBD3-1957-4575-8C93-2EB506688C0F}" presName="composite" presStyleCnt="0"/>
      <dgm:spPr/>
    </dgm:pt>
    <dgm:pt modelId="{51603933-C650-48D0-9719-586797DD6F72}" type="pres">
      <dgm:prSet presAssocID="{6803FBD3-1957-4575-8C93-2EB506688C0F}" presName="imgShp" presStyleLbl="fgImgPlace1" presStyleIdx="0" presStyleCnt="3"/>
      <dgm:spPr/>
    </dgm:pt>
    <dgm:pt modelId="{169C79AC-F428-4D8B-AAC7-79E0757A18FE}" type="pres">
      <dgm:prSet presAssocID="{6803FBD3-1957-4575-8C93-2EB506688C0F}" presName="txShp" presStyleLbl="node1" presStyleIdx="0" presStyleCnt="3" custLinFactNeighborX="-194" custLinFactNeighborY="-168">
        <dgm:presLayoutVars>
          <dgm:bulletEnabled val="1"/>
        </dgm:presLayoutVars>
      </dgm:prSet>
      <dgm:spPr/>
      <dgm:t>
        <a:bodyPr/>
        <a:lstStyle/>
        <a:p>
          <a:endParaRPr lang="en-US"/>
        </a:p>
      </dgm:t>
    </dgm:pt>
    <dgm:pt modelId="{8281E69B-F830-4B30-8C39-4154DA7269DE}" type="pres">
      <dgm:prSet presAssocID="{D09B007F-7F5C-4DDF-8113-4F864BC45358}" presName="spacing" presStyleCnt="0"/>
      <dgm:spPr/>
    </dgm:pt>
    <dgm:pt modelId="{2DA31F4C-A98C-4A2D-A873-AF0C9AE22980}" type="pres">
      <dgm:prSet presAssocID="{CB11F93B-E3FC-4C61-A6F0-5ECCDDBA1FE5}" presName="composite" presStyleCnt="0"/>
      <dgm:spPr/>
    </dgm:pt>
    <dgm:pt modelId="{9BA89E7D-7D18-447D-ABDD-F8F47E388EF3}" type="pres">
      <dgm:prSet presAssocID="{CB11F93B-E3FC-4C61-A6F0-5ECCDDBA1FE5}" presName="imgShp" presStyleLbl="fgImgPlace1" presStyleIdx="1" presStyleCnt="3"/>
      <dgm:spPr/>
    </dgm:pt>
    <dgm:pt modelId="{F7363077-DD51-41B8-A5F6-48325FF4B9C8}" type="pres">
      <dgm:prSet presAssocID="{CB11F93B-E3FC-4C61-A6F0-5ECCDDBA1FE5}" presName="txShp" presStyleLbl="node1" presStyleIdx="1" presStyleCnt="3">
        <dgm:presLayoutVars>
          <dgm:bulletEnabled val="1"/>
        </dgm:presLayoutVars>
      </dgm:prSet>
      <dgm:spPr/>
      <dgm:t>
        <a:bodyPr/>
        <a:lstStyle/>
        <a:p>
          <a:endParaRPr lang="en-US"/>
        </a:p>
      </dgm:t>
    </dgm:pt>
    <dgm:pt modelId="{4F04882D-B8AA-4E98-A869-665BE8C1EDBE}" type="pres">
      <dgm:prSet presAssocID="{45ECD65A-4136-411D-9790-691F46C4ACAC}" presName="spacing" presStyleCnt="0"/>
      <dgm:spPr/>
    </dgm:pt>
    <dgm:pt modelId="{4ECF8060-F0F8-4B25-98D4-14B8369C050C}" type="pres">
      <dgm:prSet presAssocID="{69CC21D6-7BAE-449F-BC99-C516F22B455F}" presName="composite" presStyleCnt="0"/>
      <dgm:spPr/>
    </dgm:pt>
    <dgm:pt modelId="{76F292F3-247F-4431-8D17-24B80C2F34ED}" type="pres">
      <dgm:prSet presAssocID="{69CC21D6-7BAE-449F-BC99-C516F22B455F}" presName="imgShp" presStyleLbl="fgImgPlace1" presStyleIdx="2" presStyleCnt="3"/>
      <dgm:spPr/>
    </dgm:pt>
    <dgm:pt modelId="{2E8C1E14-DFDB-4A8A-A5AB-468D4EE076F2}" type="pres">
      <dgm:prSet presAssocID="{69CC21D6-7BAE-449F-BC99-C516F22B455F}" presName="txShp" presStyleLbl="node1" presStyleIdx="2" presStyleCnt="3">
        <dgm:presLayoutVars>
          <dgm:bulletEnabled val="1"/>
        </dgm:presLayoutVars>
      </dgm:prSet>
      <dgm:spPr/>
      <dgm:t>
        <a:bodyPr/>
        <a:lstStyle/>
        <a:p>
          <a:endParaRPr lang="en-US"/>
        </a:p>
      </dgm:t>
    </dgm:pt>
  </dgm:ptLst>
  <dgm:cxnLst>
    <dgm:cxn modelId="{D2E159EB-5811-45CD-A009-4D986619A465}" srcId="{ED94406D-5DB2-4655-9649-9677753D4DE2}" destId="{6803FBD3-1957-4575-8C93-2EB506688C0F}" srcOrd="0" destOrd="0" parTransId="{90C13A5C-9E5B-452D-BC88-AF468A01746A}" sibTransId="{D09B007F-7F5C-4DDF-8113-4F864BC45358}"/>
    <dgm:cxn modelId="{83B68AB2-0CDD-4A58-9148-0B965F1B61DE}" srcId="{ED94406D-5DB2-4655-9649-9677753D4DE2}" destId="{69CC21D6-7BAE-449F-BC99-C516F22B455F}" srcOrd="2" destOrd="0" parTransId="{981DD191-6F1C-4F94-937B-122DCA79BC90}" sibTransId="{46E01F54-E333-4EA1-8FB5-C455E7374E00}"/>
    <dgm:cxn modelId="{DDE56AE2-908E-4345-9101-42E592487C5F}" type="presOf" srcId="{69CC21D6-7BAE-449F-BC99-C516F22B455F}" destId="{2E8C1E14-DFDB-4A8A-A5AB-468D4EE076F2}" srcOrd="0" destOrd="0" presId="urn:microsoft.com/office/officeart/2005/8/layout/vList3"/>
    <dgm:cxn modelId="{7E98E0E5-9996-4AB3-A042-227E7FD9F22F}" type="presOf" srcId="{CB11F93B-E3FC-4C61-A6F0-5ECCDDBA1FE5}" destId="{F7363077-DD51-41B8-A5F6-48325FF4B9C8}" srcOrd="0" destOrd="0" presId="urn:microsoft.com/office/officeart/2005/8/layout/vList3"/>
    <dgm:cxn modelId="{7E9687BC-12B6-4B77-BB2B-93B61FD9B5C5}" type="presOf" srcId="{6803FBD3-1957-4575-8C93-2EB506688C0F}" destId="{169C79AC-F428-4D8B-AAC7-79E0757A18FE}" srcOrd="0" destOrd="0" presId="urn:microsoft.com/office/officeart/2005/8/layout/vList3"/>
    <dgm:cxn modelId="{09598D1B-350E-4694-8394-9F80FB95C624}" type="presOf" srcId="{ED94406D-5DB2-4655-9649-9677753D4DE2}" destId="{CE6A1351-587B-4D75-BA4C-A4F20B55C622}" srcOrd="0" destOrd="0" presId="urn:microsoft.com/office/officeart/2005/8/layout/vList3"/>
    <dgm:cxn modelId="{05CA13D0-82A0-4F52-B725-5ED6EBFCA81C}" srcId="{ED94406D-5DB2-4655-9649-9677753D4DE2}" destId="{CB11F93B-E3FC-4C61-A6F0-5ECCDDBA1FE5}" srcOrd="1" destOrd="0" parTransId="{70D5DBD0-DDF5-4546-A651-EB10FD7C7A0A}" sibTransId="{45ECD65A-4136-411D-9790-691F46C4ACAC}"/>
    <dgm:cxn modelId="{AB9B5481-C218-4DFF-9899-44F9551A2949}" type="presParOf" srcId="{CE6A1351-587B-4D75-BA4C-A4F20B55C622}" destId="{B3DA9A0D-CD3D-40D3-8AA9-5C7D3F10AEE7}" srcOrd="0" destOrd="0" presId="urn:microsoft.com/office/officeart/2005/8/layout/vList3"/>
    <dgm:cxn modelId="{1B15E66A-CC23-4982-9A43-10C5B60553A8}" type="presParOf" srcId="{B3DA9A0D-CD3D-40D3-8AA9-5C7D3F10AEE7}" destId="{51603933-C650-48D0-9719-586797DD6F72}" srcOrd="0" destOrd="0" presId="urn:microsoft.com/office/officeart/2005/8/layout/vList3"/>
    <dgm:cxn modelId="{F9B70EB5-0E42-4A3F-AD77-C8750FDE99FC}" type="presParOf" srcId="{B3DA9A0D-CD3D-40D3-8AA9-5C7D3F10AEE7}" destId="{169C79AC-F428-4D8B-AAC7-79E0757A18FE}" srcOrd="1" destOrd="0" presId="urn:microsoft.com/office/officeart/2005/8/layout/vList3"/>
    <dgm:cxn modelId="{A880EF63-E421-4D49-863A-0C5C8730D595}" type="presParOf" srcId="{CE6A1351-587B-4D75-BA4C-A4F20B55C622}" destId="{8281E69B-F830-4B30-8C39-4154DA7269DE}" srcOrd="1" destOrd="0" presId="urn:microsoft.com/office/officeart/2005/8/layout/vList3"/>
    <dgm:cxn modelId="{8BCD2C39-1104-4387-92E9-72781803CDC6}" type="presParOf" srcId="{CE6A1351-587B-4D75-BA4C-A4F20B55C622}" destId="{2DA31F4C-A98C-4A2D-A873-AF0C9AE22980}" srcOrd="2" destOrd="0" presId="urn:microsoft.com/office/officeart/2005/8/layout/vList3"/>
    <dgm:cxn modelId="{A35152AF-F147-43EC-9C56-797566E809FB}" type="presParOf" srcId="{2DA31F4C-A98C-4A2D-A873-AF0C9AE22980}" destId="{9BA89E7D-7D18-447D-ABDD-F8F47E388EF3}" srcOrd="0" destOrd="0" presId="urn:microsoft.com/office/officeart/2005/8/layout/vList3"/>
    <dgm:cxn modelId="{E715ADF7-47C7-45DD-BFBD-465881E5D6F1}" type="presParOf" srcId="{2DA31F4C-A98C-4A2D-A873-AF0C9AE22980}" destId="{F7363077-DD51-41B8-A5F6-48325FF4B9C8}" srcOrd="1" destOrd="0" presId="urn:microsoft.com/office/officeart/2005/8/layout/vList3"/>
    <dgm:cxn modelId="{945D1FE5-A86B-4996-9096-E34A745603AB}" type="presParOf" srcId="{CE6A1351-587B-4D75-BA4C-A4F20B55C622}" destId="{4F04882D-B8AA-4E98-A869-665BE8C1EDBE}" srcOrd="3" destOrd="0" presId="urn:microsoft.com/office/officeart/2005/8/layout/vList3"/>
    <dgm:cxn modelId="{989B9E91-D23A-449B-B115-25DB27C856ED}" type="presParOf" srcId="{CE6A1351-587B-4D75-BA4C-A4F20B55C622}" destId="{4ECF8060-F0F8-4B25-98D4-14B8369C050C}" srcOrd="4" destOrd="0" presId="urn:microsoft.com/office/officeart/2005/8/layout/vList3"/>
    <dgm:cxn modelId="{670ADC3F-BEF2-41BB-A393-7CC6833510EC}" type="presParOf" srcId="{4ECF8060-F0F8-4B25-98D4-14B8369C050C}" destId="{76F292F3-247F-4431-8D17-24B80C2F34ED}" srcOrd="0" destOrd="0" presId="urn:microsoft.com/office/officeart/2005/8/layout/vList3"/>
    <dgm:cxn modelId="{A7071D99-6A21-4DDA-97E4-AF25E0F76C83}" type="presParOf" srcId="{4ECF8060-F0F8-4B25-98D4-14B8369C050C}" destId="{2E8C1E14-DFDB-4A8A-A5AB-468D4EE076F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DE1212-B7E8-448D-BEC3-3D87082F1EE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5807BE7-18EE-46E6-A938-64AD6C8B2092}">
      <dgm:prSet phldrT="[Text]" custT="1"/>
      <dgm:spPr/>
      <dgm:t>
        <a:bodyPr/>
        <a:lstStyle/>
        <a:p>
          <a:r>
            <a:rPr lang="sr-Latn-RS" sz="2400" dirty="0" smtClean="0">
              <a:latin typeface="Times New Roman" panose="02020603050405020304" pitchFamily="18" charset="0"/>
              <a:cs typeface="Times New Roman" panose="02020603050405020304" pitchFamily="18" charset="0"/>
            </a:rPr>
            <a:t>CAUSAL TREATMENT</a:t>
          </a:r>
          <a:endParaRPr lang="en-US" sz="2400" dirty="0">
            <a:latin typeface="Times New Roman" panose="02020603050405020304" pitchFamily="18" charset="0"/>
            <a:cs typeface="Times New Roman" panose="02020603050405020304" pitchFamily="18" charset="0"/>
          </a:endParaRPr>
        </a:p>
      </dgm:t>
    </dgm:pt>
    <dgm:pt modelId="{DC94F9D9-FB41-45AA-9C1E-AF5E3F411054}" type="parTrans" cxnId="{003AEBA8-2DCB-483B-AD8D-51BAE1B5847F}">
      <dgm:prSet/>
      <dgm:spPr/>
      <dgm:t>
        <a:bodyPr/>
        <a:lstStyle/>
        <a:p>
          <a:endParaRPr lang="en-US">
            <a:latin typeface="Times New Roman" panose="02020603050405020304" pitchFamily="18" charset="0"/>
            <a:cs typeface="Times New Roman" panose="02020603050405020304" pitchFamily="18" charset="0"/>
          </a:endParaRPr>
        </a:p>
      </dgm:t>
    </dgm:pt>
    <dgm:pt modelId="{20DDDFC0-59CD-44F5-92C6-D9F3CBCA958F}" type="sibTrans" cxnId="{003AEBA8-2DCB-483B-AD8D-51BAE1B5847F}">
      <dgm:prSet/>
      <dgm:spPr/>
      <dgm:t>
        <a:bodyPr/>
        <a:lstStyle/>
        <a:p>
          <a:endParaRPr lang="en-US">
            <a:latin typeface="Times New Roman" panose="02020603050405020304" pitchFamily="18" charset="0"/>
            <a:cs typeface="Times New Roman" panose="02020603050405020304" pitchFamily="18" charset="0"/>
          </a:endParaRPr>
        </a:p>
      </dgm:t>
    </dgm:pt>
    <dgm:pt modelId="{C906FC35-49BD-4455-A08A-F0BFBE8C47FC}">
      <dgm:prSet phldrT="[Text]" custT="1"/>
      <dgm:spPr/>
      <dgm:t>
        <a:bodyPr/>
        <a:lstStyle/>
        <a:p>
          <a:r>
            <a:rPr lang="sr-Latn-RS" sz="2400" dirty="0" smtClean="0">
              <a:latin typeface="Times New Roman" panose="02020603050405020304" pitchFamily="18" charset="0"/>
              <a:cs typeface="Times New Roman" panose="02020603050405020304" pitchFamily="18" charset="0"/>
            </a:rPr>
            <a:t>PHARMACOLOGICAL</a:t>
          </a:r>
          <a:endParaRPr lang="en-US" sz="2400" dirty="0">
            <a:latin typeface="Times New Roman" panose="02020603050405020304" pitchFamily="18" charset="0"/>
            <a:cs typeface="Times New Roman" panose="02020603050405020304" pitchFamily="18" charset="0"/>
          </a:endParaRPr>
        </a:p>
      </dgm:t>
    </dgm:pt>
    <dgm:pt modelId="{DAB74600-92A9-4532-999E-07191F153265}" type="parTrans" cxnId="{82FC0157-EA2E-405E-8C01-7F53448AA68B}">
      <dgm:prSet/>
      <dgm:spPr/>
      <dgm:t>
        <a:bodyPr/>
        <a:lstStyle/>
        <a:p>
          <a:endParaRPr lang="en-US">
            <a:latin typeface="Times New Roman" panose="02020603050405020304" pitchFamily="18" charset="0"/>
            <a:cs typeface="Times New Roman" panose="02020603050405020304" pitchFamily="18" charset="0"/>
          </a:endParaRPr>
        </a:p>
      </dgm:t>
    </dgm:pt>
    <dgm:pt modelId="{C468956C-42C8-49FE-9512-5C74B23E6A7B}" type="sibTrans" cxnId="{82FC0157-EA2E-405E-8C01-7F53448AA68B}">
      <dgm:prSet/>
      <dgm:spPr/>
      <dgm:t>
        <a:bodyPr/>
        <a:lstStyle/>
        <a:p>
          <a:endParaRPr lang="en-US">
            <a:latin typeface="Times New Roman" panose="02020603050405020304" pitchFamily="18" charset="0"/>
            <a:cs typeface="Times New Roman" panose="02020603050405020304" pitchFamily="18" charset="0"/>
          </a:endParaRPr>
        </a:p>
      </dgm:t>
    </dgm:pt>
    <dgm:pt modelId="{2991E2EE-95E3-4D76-B84E-EBF87BB94870}">
      <dgm:prSet phldrT="[Text]" custT="1"/>
      <dgm:spPr/>
      <dgm:t>
        <a:bodyPr/>
        <a:lstStyle/>
        <a:p>
          <a:r>
            <a:rPr lang="sr-Latn-RS" sz="2400" dirty="0" smtClean="0">
              <a:latin typeface="Times New Roman" panose="02020603050405020304" pitchFamily="18" charset="0"/>
              <a:cs typeface="Times New Roman" panose="02020603050405020304" pitchFamily="18" charset="0"/>
            </a:rPr>
            <a:t>TEMPORARY </a:t>
          </a:r>
          <a:r>
            <a:rPr lang="sr-Latn-RS" sz="2400" dirty="0" smtClean="0">
              <a:latin typeface="Times New Roman" panose="02020603050405020304" pitchFamily="18" charset="0"/>
              <a:cs typeface="Times New Roman" panose="02020603050405020304" pitchFamily="18" charset="0"/>
            </a:rPr>
            <a:t>and PERMANENT PACEMAKER</a:t>
          </a:r>
          <a:endParaRPr lang="sr-Cyrl-RS" sz="2400" dirty="0" smtClean="0">
            <a:latin typeface="Times New Roman" panose="02020603050405020304" pitchFamily="18" charset="0"/>
            <a:cs typeface="Times New Roman" panose="02020603050405020304" pitchFamily="18" charset="0"/>
          </a:endParaRPr>
        </a:p>
      </dgm:t>
    </dgm:pt>
    <dgm:pt modelId="{C44F798A-3167-4E33-BAF5-06632131A0C8}" type="parTrans" cxnId="{4D869254-EB3D-4C17-9A05-4C310881F118}">
      <dgm:prSet/>
      <dgm:spPr/>
      <dgm:t>
        <a:bodyPr/>
        <a:lstStyle/>
        <a:p>
          <a:endParaRPr lang="en-US">
            <a:latin typeface="Times New Roman" panose="02020603050405020304" pitchFamily="18" charset="0"/>
            <a:cs typeface="Times New Roman" panose="02020603050405020304" pitchFamily="18" charset="0"/>
          </a:endParaRPr>
        </a:p>
      </dgm:t>
    </dgm:pt>
    <dgm:pt modelId="{B8899748-C38F-4558-B31E-0BC839AC1268}" type="sibTrans" cxnId="{4D869254-EB3D-4C17-9A05-4C310881F118}">
      <dgm:prSet/>
      <dgm:spPr/>
      <dgm:t>
        <a:bodyPr/>
        <a:lstStyle/>
        <a:p>
          <a:endParaRPr lang="en-US">
            <a:latin typeface="Times New Roman" panose="02020603050405020304" pitchFamily="18" charset="0"/>
            <a:cs typeface="Times New Roman" panose="02020603050405020304" pitchFamily="18" charset="0"/>
          </a:endParaRPr>
        </a:p>
      </dgm:t>
    </dgm:pt>
    <dgm:pt modelId="{499BDF91-7642-4783-A8F5-874B53FB84C4}" type="pres">
      <dgm:prSet presAssocID="{24DE1212-B7E8-448D-BEC3-3D87082F1EED}" presName="linear" presStyleCnt="0">
        <dgm:presLayoutVars>
          <dgm:dir/>
          <dgm:animLvl val="lvl"/>
          <dgm:resizeHandles val="exact"/>
        </dgm:presLayoutVars>
      </dgm:prSet>
      <dgm:spPr/>
      <dgm:t>
        <a:bodyPr/>
        <a:lstStyle/>
        <a:p>
          <a:endParaRPr lang="en-US"/>
        </a:p>
      </dgm:t>
    </dgm:pt>
    <dgm:pt modelId="{0782E6D1-AC8A-4FAE-BD6D-1043BB855F6D}" type="pres">
      <dgm:prSet presAssocID="{A5807BE7-18EE-46E6-A938-64AD6C8B2092}" presName="parentLin" presStyleCnt="0"/>
      <dgm:spPr/>
    </dgm:pt>
    <dgm:pt modelId="{018BF1B3-6FF6-47A0-B366-03591C54D89E}" type="pres">
      <dgm:prSet presAssocID="{A5807BE7-18EE-46E6-A938-64AD6C8B2092}" presName="parentLeftMargin" presStyleLbl="node1" presStyleIdx="0" presStyleCnt="3"/>
      <dgm:spPr/>
      <dgm:t>
        <a:bodyPr/>
        <a:lstStyle/>
        <a:p>
          <a:endParaRPr lang="en-US"/>
        </a:p>
      </dgm:t>
    </dgm:pt>
    <dgm:pt modelId="{4D7D110F-7F6D-4F3B-9F5A-2A2F60EC617D}" type="pres">
      <dgm:prSet presAssocID="{A5807BE7-18EE-46E6-A938-64AD6C8B2092}" presName="parentText" presStyleLbl="node1" presStyleIdx="0" presStyleCnt="3" custScaleX="125000" custScaleY="217994">
        <dgm:presLayoutVars>
          <dgm:chMax val="0"/>
          <dgm:bulletEnabled val="1"/>
        </dgm:presLayoutVars>
      </dgm:prSet>
      <dgm:spPr/>
      <dgm:t>
        <a:bodyPr/>
        <a:lstStyle/>
        <a:p>
          <a:endParaRPr lang="en-US"/>
        </a:p>
      </dgm:t>
    </dgm:pt>
    <dgm:pt modelId="{923AA0DF-4DCD-4D25-B4E7-AF9A69EC4BDD}" type="pres">
      <dgm:prSet presAssocID="{A5807BE7-18EE-46E6-A938-64AD6C8B2092}" presName="negativeSpace" presStyleCnt="0"/>
      <dgm:spPr/>
    </dgm:pt>
    <dgm:pt modelId="{E7D1E5BA-FA35-4301-A664-66D31E23900A}" type="pres">
      <dgm:prSet presAssocID="{A5807BE7-18EE-46E6-A938-64AD6C8B2092}" presName="childText" presStyleLbl="conFgAcc1" presStyleIdx="0" presStyleCnt="3">
        <dgm:presLayoutVars>
          <dgm:bulletEnabled val="1"/>
        </dgm:presLayoutVars>
      </dgm:prSet>
      <dgm:spPr/>
    </dgm:pt>
    <dgm:pt modelId="{660F18AA-87DB-427F-B36B-11D27EDDA37B}" type="pres">
      <dgm:prSet presAssocID="{20DDDFC0-59CD-44F5-92C6-D9F3CBCA958F}" presName="spaceBetweenRectangles" presStyleCnt="0"/>
      <dgm:spPr/>
    </dgm:pt>
    <dgm:pt modelId="{610B2564-B229-43F4-9897-198A86667A06}" type="pres">
      <dgm:prSet presAssocID="{C906FC35-49BD-4455-A08A-F0BFBE8C47FC}" presName="parentLin" presStyleCnt="0"/>
      <dgm:spPr/>
    </dgm:pt>
    <dgm:pt modelId="{BDDAAA1F-12FF-444C-AF24-144D9C44117C}" type="pres">
      <dgm:prSet presAssocID="{C906FC35-49BD-4455-A08A-F0BFBE8C47FC}" presName="parentLeftMargin" presStyleLbl="node1" presStyleIdx="0" presStyleCnt="3"/>
      <dgm:spPr/>
      <dgm:t>
        <a:bodyPr/>
        <a:lstStyle/>
        <a:p>
          <a:endParaRPr lang="en-US"/>
        </a:p>
      </dgm:t>
    </dgm:pt>
    <dgm:pt modelId="{795F0538-CD7A-4CDA-9EC1-3A6911718C9F}" type="pres">
      <dgm:prSet presAssocID="{C906FC35-49BD-4455-A08A-F0BFBE8C47FC}" presName="parentText" presStyleLbl="node1" presStyleIdx="1" presStyleCnt="3" custScaleX="125000" custScaleY="228051" custLinFactNeighborY="-2772">
        <dgm:presLayoutVars>
          <dgm:chMax val="0"/>
          <dgm:bulletEnabled val="1"/>
        </dgm:presLayoutVars>
      </dgm:prSet>
      <dgm:spPr/>
      <dgm:t>
        <a:bodyPr/>
        <a:lstStyle/>
        <a:p>
          <a:endParaRPr lang="en-US"/>
        </a:p>
      </dgm:t>
    </dgm:pt>
    <dgm:pt modelId="{1B233157-9BCB-424D-8E28-619FAAA0CC7A}" type="pres">
      <dgm:prSet presAssocID="{C906FC35-49BD-4455-A08A-F0BFBE8C47FC}" presName="negativeSpace" presStyleCnt="0"/>
      <dgm:spPr/>
    </dgm:pt>
    <dgm:pt modelId="{3DEDA328-3249-4EF7-A790-FF90CB7DDAA5}" type="pres">
      <dgm:prSet presAssocID="{C906FC35-49BD-4455-A08A-F0BFBE8C47FC}" presName="childText" presStyleLbl="conFgAcc1" presStyleIdx="1" presStyleCnt="3">
        <dgm:presLayoutVars>
          <dgm:bulletEnabled val="1"/>
        </dgm:presLayoutVars>
      </dgm:prSet>
      <dgm:spPr/>
    </dgm:pt>
    <dgm:pt modelId="{C0352201-7225-4BA4-B96D-402CAAC4BB6E}" type="pres">
      <dgm:prSet presAssocID="{C468956C-42C8-49FE-9512-5C74B23E6A7B}" presName="spaceBetweenRectangles" presStyleCnt="0"/>
      <dgm:spPr/>
    </dgm:pt>
    <dgm:pt modelId="{55809DA4-6A22-4E9A-A693-C258151E84E8}" type="pres">
      <dgm:prSet presAssocID="{2991E2EE-95E3-4D76-B84E-EBF87BB94870}" presName="parentLin" presStyleCnt="0"/>
      <dgm:spPr/>
    </dgm:pt>
    <dgm:pt modelId="{0FFF4C03-70C8-4DCE-B480-2CAF4214E2BA}" type="pres">
      <dgm:prSet presAssocID="{2991E2EE-95E3-4D76-B84E-EBF87BB94870}" presName="parentLeftMargin" presStyleLbl="node1" presStyleIdx="1" presStyleCnt="3"/>
      <dgm:spPr/>
      <dgm:t>
        <a:bodyPr/>
        <a:lstStyle/>
        <a:p>
          <a:endParaRPr lang="en-US"/>
        </a:p>
      </dgm:t>
    </dgm:pt>
    <dgm:pt modelId="{B5A2E376-DFB3-4F83-92C9-BA7A9B9D3083}" type="pres">
      <dgm:prSet presAssocID="{2991E2EE-95E3-4D76-B84E-EBF87BB94870}" presName="parentText" presStyleLbl="node1" presStyleIdx="2" presStyleCnt="3" custScaleX="125255" custScaleY="248795">
        <dgm:presLayoutVars>
          <dgm:chMax val="0"/>
          <dgm:bulletEnabled val="1"/>
        </dgm:presLayoutVars>
      </dgm:prSet>
      <dgm:spPr/>
      <dgm:t>
        <a:bodyPr/>
        <a:lstStyle/>
        <a:p>
          <a:endParaRPr lang="en-US"/>
        </a:p>
      </dgm:t>
    </dgm:pt>
    <dgm:pt modelId="{C571A3AA-DF3D-49EA-86C6-3994933F1D0E}" type="pres">
      <dgm:prSet presAssocID="{2991E2EE-95E3-4D76-B84E-EBF87BB94870}" presName="negativeSpace" presStyleCnt="0"/>
      <dgm:spPr/>
    </dgm:pt>
    <dgm:pt modelId="{A4B8F24C-FFBF-48D4-91B2-30012017E5E2}" type="pres">
      <dgm:prSet presAssocID="{2991E2EE-95E3-4D76-B84E-EBF87BB94870}" presName="childText" presStyleLbl="conFgAcc1" presStyleIdx="2" presStyleCnt="3">
        <dgm:presLayoutVars>
          <dgm:bulletEnabled val="1"/>
        </dgm:presLayoutVars>
      </dgm:prSet>
      <dgm:spPr/>
    </dgm:pt>
  </dgm:ptLst>
  <dgm:cxnLst>
    <dgm:cxn modelId="{82FC0157-EA2E-405E-8C01-7F53448AA68B}" srcId="{24DE1212-B7E8-448D-BEC3-3D87082F1EED}" destId="{C906FC35-49BD-4455-A08A-F0BFBE8C47FC}" srcOrd="1" destOrd="0" parTransId="{DAB74600-92A9-4532-999E-07191F153265}" sibTransId="{C468956C-42C8-49FE-9512-5C74B23E6A7B}"/>
    <dgm:cxn modelId="{40F255F1-CB59-4A70-A727-794DED6DD64C}" type="presOf" srcId="{2991E2EE-95E3-4D76-B84E-EBF87BB94870}" destId="{0FFF4C03-70C8-4DCE-B480-2CAF4214E2BA}" srcOrd="0" destOrd="0" presId="urn:microsoft.com/office/officeart/2005/8/layout/list1"/>
    <dgm:cxn modelId="{4D869254-EB3D-4C17-9A05-4C310881F118}" srcId="{24DE1212-B7E8-448D-BEC3-3D87082F1EED}" destId="{2991E2EE-95E3-4D76-B84E-EBF87BB94870}" srcOrd="2" destOrd="0" parTransId="{C44F798A-3167-4E33-BAF5-06632131A0C8}" sibTransId="{B8899748-C38F-4558-B31E-0BC839AC1268}"/>
    <dgm:cxn modelId="{BD6A59F9-AD32-4C75-A81C-36E21AA1585B}" type="presOf" srcId="{A5807BE7-18EE-46E6-A938-64AD6C8B2092}" destId="{018BF1B3-6FF6-47A0-B366-03591C54D89E}" srcOrd="0" destOrd="0" presId="urn:microsoft.com/office/officeart/2005/8/layout/list1"/>
    <dgm:cxn modelId="{003AEBA8-2DCB-483B-AD8D-51BAE1B5847F}" srcId="{24DE1212-B7E8-448D-BEC3-3D87082F1EED}" destId="{A5807BE7-18EE-46E6-A938-64AD6C8B2092}" srcOrd="0" destOrd="0" parTransId="{DC94F9D9-FB41-45AA-9C1E-AF5E3F411054}" sibTransId="{20DDDFC0-59CD-44F5-92C6-D9F3CBCA958F}"/>
    <dgm:cxn modelId="{FA4EB733-3114-4FBD-A08E-330B728F9A22}" type="presOf" srcId="{C906FC35-49BD-4455-A08A-F0BFBE8C47FC}" destId="{BDDAAA1F-12FF-444C-AF24-144D9C44117C}" srcOrd="0" destOrd="0" presId="urn:microsoft.com/office/officeart/2005/8/layout/list1"/>
    <dgm:cxn modelId="{CF7C83F1-8789-4331-A975-F469C8EF70C1}" type="presOf" srcId="{2991E2EE-95E3-4D76-B84E-EBF87BB94870}" destId="{B5A2E376-DFB3-4F83-92C9-BA7A9B9D3083}" srcOrd="1" destOrd="0" presId="urn:microsoft.com/office/officeart/2005/8/layout/list1"/>
    <dgm:cxn modelId="{98364933-402B-498E-85B3-FC839AB0949F}" type="presOf" srcId="{C906FC35-49BD-4455-A08A-F0BFBE8C47FC}" destId="{795F0538-CD7A-4CDA-9EC1-3A6911718C9F}" srcOrd="1" destOrd="0" presId="urn:microsoft.com/office/officeart/2005/8/layout/list1"/>
    <dgm:cxn modelId="{4D17C128-61C0-4823-8C5D-A5120D3C1D50}" type="presOf" srcId="{A5807BE7-18EE-46E6-A938-64AD6C8B2092}" destId="{4D7D110F-7F6D-4F3B-9F5A-2A2F60EC617D}" srcOrd="1" destOrd="0" presId="urn:microsoft.com/office/officeart/2005/8/layout/list1"/>
    <dgm:cxn modelId="{EDCB90C9-F497-47E7-B24B-CDD9B6024348}" type="presOf" srcId="{24DE1212-B7E8-448D-BEC3-3D87082F1EED}" destId="{499BDF91-7642-4783-A8F5-874B53FB84C4}" srcOrd="0" destOrd="0" presId="urn:microsoft.com/office/officeart/2005/8/layout/list1"/>
    <dgm:cxn modelId="{C2F072C1-2618-4D88-A76E-21B66211E9CD}" type="presParOf" srcId="{499BDF91-7642-4783-A8F5-874B53FB84C4}" destId="{0782E6D1-AC8A-4FAE-BD6D-1043BB855F6D}" srcOrd="0" destOrd="0" presId="urn:microsoft.com/office/officeart/2005/8/layout/list1"/>
    <dgm:cxn modelId="{14A8EE56-9239-4288-9758-6A0113A2CE44}" type="presParOf" srcId="{0782E6D1-AC8A-4FAE-BD6D-1043BB855F6D}" destId="{018BF1B3-6FF6-47A0-B366-03591C54D89E}" srcOrd="0" destOrd="0" presId="urn:microsoft.com/office/officeart/2005/8/layout/list1"/>
    <dgm:cxn modelId="{8857269E-3739-4F13-8546-32FFA87C27D7}" type="presParOf" srcId="{0782E6D1-AC8A-4FAE-BD6D-1043BB855F6D}" destId="{4D7D110F-7F6D-4F3B-9F5A-2A2F60EC617D}" srcOrd="1" destOrd="0" presId="urn:microsoft.com/office/officeart/2005/8/layout/list1"/>
    <dgm:cxn modelId="{9FDF4169-AC75-421C-94A6-33748983EF8A}" type="presParOf" srcId="{499BDF91-7642-4783-A8F5-874B53FB84C4}" destId="{923AA0DF-4DCD-4D25-B4E7-AF9A69EC4BDD}" srcOrd="1" destOrd="0" presId="urn:microsoft.com/office/officeart/2005/8/layout/list1"/>
    <dgm:cxn modelId="{66AF955F-7086-4EC3-9F38-AFD1D75238D3}" type="presParOf" srcId="{499BDF91-7642-4783-A8F5-874B53FB84C4}" destId="{E7D1E5BA-FA35-4301-A664-66D31E23900A}" srcOrd="2" destOrd="0" presId="urn:microsoft.com/office/officeart/2005/8/layout/list1"/>
    <dgm:cxn modelId="{F1BEAB4A-DD8F-4B41-8662-135FA3A978BD}" type="presParOf" srcId="{499BDF91-7642-4783-A8F5-874B53FB84C4}" destId="{660F18AA-87DB-427F-B36B-11D27EDDA37B}" srcOrd="3" destOrd="0" presId="urn:microsoft.com/office/officeart/2005/8/layout/list1"/>
    <dgm:cxn modelId="{435F9DF2-7111-4AD6-B1E8-6E8BE7089A68}" type="presParOf" srcId="{499BDF91-7642-4783-A8F5-874B53FB84C4}" destId="{610B2564-B229-43F4-9897-198A86667A06}" srcOrd="4" destOrd="0" presId="urn:microsoft.com/office/officeart/2005/8/layout/list1"/>
    <dgm:cxn modelId="{A0DBB6D1-19BD-44A7-BA2F-9106C315D534}" type="presParOf" srcId="{610B2564-B229-43F4-9897-198A86667A06}" destId="{BDDAAA1F-12FF-444C-AF24-144D9C44117C}" srcOrd="0" destOrd="0" presId="urn:microsoft.com/office/officeart/2005/8/layout/list1"/>
    <dgm:cxn modelId="{E01F4E9F-E9CD-42F4-B2B7-8F05608FE1F4}" type="presParOf" srcId="{610B2564-B229-43F4-9897-198A86667A06}" destId="{795F0538-CD7A-4CDA-9EC1-3A6911718C9F}" srcOrd="1" destOrd="0" presId="urn:microsoft.com/office/officeart/2005/8/layout/list1"/>
    <dgm:cxn modelId="{D2C8A46A-2261-434B-B6D2-8EEDAD41E547}" type="presParOf" srcId="{499BDF91-7642-4783-A8F5-874B53FB84C4}" destId="{1B233157-9BCB-424D-8E28-619FAAA0CC7A}" srcOrd="5" destOrd="0" presId="urn:microsoft.com/office/officeart/2005/8/layout/list1"/>
    <dgm:cxn modelId="{120EA08B-0936-4940-9F8D-F82BF524E76F}" type="presParOf" srcId="{499BDF91-7642-4783-A8F5-874B53FB84C4}" destId="{3DEDA328-3249-4EF7-A790-FF90CB7DDAA5}" srcOrd="6" destOrd="0" presId="urn:microsoft.com/office/officeart/2005/8/layout/list1"/>
    <dgm:cxn modelId="{AE19113B-E646-4F09-9FBD-88E8912F3E3E}" type="presParOf" srcId="{499BDF91-7642-4783-A8F5-874B53FB84C4}" destId="{C0352201-7225-4BA4-B96D-402CAAC4BB6E}" srcOrd="7" destOrd="0" presId="urn:microsoft.com/office/officeart/2005/8/layout/list1"/>
    <dgm:cxn modelId="{6647C28C-89FD-4FAD-AB1D-10FB834D8C28}" type="presParOf" srcId="{499BDF91-7642-4783-A8F5-874B53FB84C4}" destId="{55809DA4-6A22-4E9A-A693-C258151E84E8}" srcOrd="8" destOrd="0" presId="urn:microsoft.com/office/officeart/2005/8/layout/list1"/>
    <dgm:cxn modelId="{6D8FFAE8-4DAA-47C0-AF8F-624282860D16}" type="presParOf" srcId="{55809DA4-6A22-4E9A-A693-C258151E84E8}" destId="{0FFF4C03-70C8-4DCE-B480-2CAF4214E2BA}" srcOrd="0" destOrd="0" presId="urn:microsoft.com/office/officeart/2005/8/layout/list1"/>
    <dgm:cxn modelId="{9C9196A0-4A67-41CC-B5A5-FBD5335219DD}" type="presParOf" srcId="{55809DA4-6A22-4E9A-A693-C258151E84E8}" destId="{B5A2E376-DFB3-4F83-92C9-BA7A9B9D3083}" srcOrd="1" destOrd="0" presId="urn:microsoft.com/office/officeart/2005/8/layout/list1"/>
    <dgm:cxn modelId="{87EE9791-7CF7-45E1-9F0E-88F3076E6788}" type="presParOf" srcId="{499BDF91-7642-4783-A8F5-874B53FB84C4}" destId="{C571A3AA-DF3D-49EA-86C6-3994933F1D0E}" srcOrd="9" destOrd="0" presId="urn:microsoft.com/office/officeart/2005/8/layout/list1"/>
    <dgm:cxn modelId="{9F4273A9-0043-4DD7-9665-F9453091DAB3}" type="presParOf" srcId="{499BDF91-7642-4783-A8F5-874B53FB84C4}" destId="{A4B8F24C-FFBF-48D4-91B2-30012017E5E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DE1212-B7E8-448D-BEC3-3D87082F1EE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5807BE7-18EE-46E6-A938-64AD6C8B2092}">
      <dgm:prSet phldrT="[Text]" custT="1"/>
      <dgm:spPr/>
      <dgm:t>
        <a:bodyPr/>
        <a:lstStyle/>
        <a:p>
          <a:r>
            <a:rPr lang="sr-Latn-RS" sz="2400" dirty="0" smtClean="0">
              <a:solidFill>
                <a:schemeClr val="bg1"/>
              </a:solidFill>
              <a:latin typeface="Times New Roman" panose="02020603050405020304" pitchFamily="18" charset="0"/>
              <a:cs typeface="Times New Roman" panose="02020603050405020304" pitchFamily="18" charset="0"/>
            </a:rPr>
            <a:t>AV block 1st degree</a:t>
          </a:r>
          <a:endParaRPr lang="sr-Cyrl-RS" sz="2400" dirty="0" smtClean="0">
            <a:solidFill>
              <a:schemeClr val="bg1"/>
            </a:solidFill>
            <a:latin typeface="Times New Roman" panose="02020603050405020304" pitchFamily="18" charset="0"/>
            <a:cs typeface="Times New Roman" panose="02020603050405020304" pitchFamily="18" charset="0"/>
          </a:endParaRPr>
        </a:p>
        <a:p>
          <a:r>
            <a:rPr lang="sr-Latn-RS" sz="2400" dirty="0" smtClean="0">
              <a:solidFill>
                <a:schemeClr val="bg1"/>
              </a:solidFill>
              <a:latin typeface="Times New Roman" panose="02020603050405020304" pitchFamily="18" charset="0"/>
              <a:cs typeface="Times New Roman" panose="02020603050405020304" pitchFamily="18" charset="0"/>
            </a:rPr>
            <a:t>AV block 2nd degree</a:t>
          </a:r>
          <a:r>
            <a:rPr lang="sr-Cyrl-RS" sz="2400" dirty="0" smtClean="0">
              <a:solidFill>
                <a:schemeClr val="bg1"/>
              </a:solidFill>
              <a:latin typeface="Times New Roman" panose="02020603050405020304" pitchFamily="18" charset="0"/>
              <a:cs typeface="Times New Roman" panose="02020603050405020304" pitchFamily="18" charset="0"/>
            </a:rPr>
            <a:t> (</a:t>
          </a:r>
          <a:r>
            <a:rPr lang="sr-Latn-CS" altLang="sr-Latn-RS" sz="2400" i="1" dirty="0" smtClean="0">
              <a:solidFill>
                <a:schemeClr val="bg1"/>
              </a:solidFill>
              <a:latin typeface="Times New Roman" panose="02020603050405020304" pitchFamily="18" charset="0"/>
              <a:cs typeface="Times New Roman" panose="02020603050405020304" pitchFamily="18" charset="0"/>
            </a:rPr>
            <a:t>Mobitz I</a:t>
          </a:r>
          <a:r>
            <a:rPr lang="sr-Cyrl-RS" sz="2400" dirty="0" smtClean="0">
              <a:solidFill>
                <a:schemeClr val="bg1"/>
              </a:solidFill>
              <a:latin typeface="Times New Roman" panose="02020603050405020304" pitchFamily="18" charset="0"/>
              <a:cs typeface="Times New Roman" panose="02020603050405020304" pitchFamily="18" charset="0"/>
            </a:rPr>
            <a:t>)</a:t>
          </a:r>
          <a:endParaRPr lang="en-US" sz="2400" dirty="0">
            <a:solidFill>
              <a:schemeClr val="bg1"/>
            </a:solidFill>
            <a:latin typeface="Times New Roman" panose="02020603050405020304" pitchFamily="18" charset="0"/>
            <a:cs typeface="Times New Roman" panose="02020603050405020304" pitchFamily="18" charset="0"/>
          </a:endParaRPr>
        </a:p>
      </dgm:t>
    </dgm:pt>
    <dgm:pt modelId="{DC94F9D9-FB41-45AA-9C1E-AF5E3F411054}" type="parTrans" cxnId="{003AEBA8-2DCB-483B-AD8D-51BAE1B5847F}">
      <dgm:prSet/>
      <dgm:spPr/>
      <dgm:t>
        <a:bodyPr/>
        <a:lstStyle/>
        <a:p>
          <a:endParaRPr lang="en-US">
            <a:latin typeface="Times New Roman" panose="02020603050405020304" pitchFamily="18" charset="0"/>
            <a:cs typeface="Times New Roman" panose="02020603050405020304" pitchFamily="18" charset="0"/>
          </a:endParaRPr>
        </a:p>
      </dgm:t>
    </dgm:pt>
    <dgm:pt modelId="{20DDDFC0-59CD-44F5-92C6-D9F3CBCA958F}" type="sibTrans" cxnId="{003AEBA8-2DCB-483B-AD8D-51BAE1B5847F}">
      <dgm:prSet/>
      <dgm:spPr/>
      <dgm:t>
        <a:bodyPr/>
        <a:lstStyle/>
        <a:p>
          <a:endParaRPr lang="en-US">
            <a:latin typeface="Times New Roman" panose="02020603050405020304" pitchFamily="18" charset="0"/>
            <a:cs typeface="Times New Roman" panose="02020603050405020304" pitchFamily="18" charset="0"/>
          </a:endParaRPr>
        </a:p>
      </dgm:t>
    </dgm:pt>
    <dgm:pt modelId="{C906FC35-49BD-4455-A08A-F0BFBE8C47FC}">
      <dgm:prSet phldrT="[Text]" custT="1"/>
      <dgm:spPr/>
      <dgm:t>
        <a:bodyPr/>
        <a:lstStyle/>
        <a:p>
          <a:r>
            <a:rPr lang="sr-Latn-RS" sz="2400" dirty="0" smtClean="0">
              <a:solidFill>
                <a:schemeClr val="bg1"/>
              </a:solidFill>
              <a:latin typeface="Times New Roman" panose="02020603050405020304" pitchFamily="18" charset="0"/>
              <a:cs typeface="Times New Roman" panose="02020603050405020304" pitchFamily="18" charset="0"/>
            </a:rPr>
            <a:t>AV block 2nd degree </a:t>
          </a:r>
          <a:r>
            <a:rPr lang="sr-Cyrl-RS" sz="2400" dirty="0" smtClean="0">
              <a:solidFill>
                <a:schemeClr val="bg1"/>
              </a:solidFill>
              <a:latin typeface="Times New Roman" panose="02020603050405020304" pitchFamily="18" charset="0"/>
              <a:cs typeface="Times New Roman" panose="02020603050405020304" pitchFamily="18" charset="0"/>
            </a:rPr>
            <a:t>(</a:t>
          </a:r>
          <a:r>
            <a:rPr lang="sr-Latn-CS" altLang="sr-Latn-RS" sz="2400" i="1" dirty="0" smtClean="0">
              <a:solidFill>
                <a:schemeClr val="bg1"/>
              </a:solidFill>
              <a:latin typeface="Times New Roman" panose="02020603050405020304" pitchFamily="18" charset="0"/>
              <a:cs typeface="Times New Roman" panose="02020603050405020304" pitchFamily="18" charset="0"/>
            </a:rPr>
            <a:t>Mobitz II</a:t>
          </a:r>
          <a:r>
            <a:rPr lang="sr-Cyrl-RS" sz="2400" dirty="0" smtClean="0">
              <a:solidFill>
                <a:schemeClr val="bg1"/>
              </a:solidFill>
              <a:latin typeface="Times New Roman" panose="02020603050405020304" pitchFamily="18" charset="0"/>
              <a:cs typeface="Times New Roman" panose="02020603050405020304" pitchFamily="18" charset="0"/>
            </a:rPr>
            <a:t>) </a:t>
          </a:r>
          <a:endParaRPr lang="en-US" sz="2400" dirty="0">
            <a:solidFill>
              <a:schemeClr val="bg1"/>
            </a:solidFill>
            <a:latin typeface="Times New Roman" panose="02020603050405020304" pitchFamily="18" charset="0"/>
            <a:cs typeface="Times New Roman" panose="02020603050405020304" pitchFamily="18" charset="0"/>
          </a:endParaRPr>
        </a:p>
      </dgm:t>
    </dgm:pt>
    <dgm:pt modelId="{DAB74600-92A9-4532-999E-07191F153265}" type="parTrans" cxnId="{82FC0157-EA2E-405E-8C01-7F53448AA68B}">
      <dgm:prSet/>
      <dgm:spPr/>
      <dgm:t>
        <a:bodyPr/>
        <a:lstStyle/>
        <a:p>
          <a:endParaRPr lang="en-US">
            <a:latin typeface="Times New Roman" panose="02020603050405020304" pitchFamily="18" charset="0"/>
            <a:cs typeface="Times New Roman" panose="02020603050405020304" pitchFamily="18" charset="0"/>
          </a:endParaRPr>
        </a:p>
      </dgm:t>
    </dgm:pt>
    <dgm:pt modelId="{C468956C-42C8-49FE-9512-5C74B23E6A7B}" type="sibTrans" cxnId="{82FC0157-EA2E-405E-8C01-7F53448AA68B}">
      <dgm:prSet/>
      <dgm:spPr/>
      <dgm:t>
        <a:bodyPr/>
        <a:lstStyle/>
        <a:p>
          <a:endParaRPr lang="en-US">
            <a:latin typeface="Times New Roman" panose="02020603050405020304" pitchFamily="18" charset="0"/>
            <a:cs typeface="Times New Roman" panose="02020603050405020304" pitchFamily="18" charset="0"/>
          </a:endParaRPr>
        </a:p>
      </dgm:t>
    </dgm:pt>
    <dgm:pt modelId="{2991E2EE-95E3-4D76-B84E-EBF87BB94870}">
      <dgm:prSet phldrT="[Text]" custT="1"/>
      <dgm:spPr/>
      <dgm:t>
        <a:bodyPr/>
        <a:lstStyle/>
        <a:p>
          <a:r>
            <a:rPr lang="sr-Latn-RS" sz="2400" dirty="0" smtClean="0">
              <a:solidFill>
                <a:schemeClr val="bg1"/>
              </a:solidFill>
              <a:latin typeface="Times New Roman" panose="02020603050405020304" pitchFamily="18" charset="0"/>
              <a:cs typeface="Times New Roman" panose="02020603050405020304" pitchFamily="18" charset="0"/>
            </a:rPr>
            <a:t>AV block 3rd degree</a:t>
          </a:r>
          <a:endParaRPr lang="sr-Cyrl-RS" sz="2400" dirty="0" smtClean="0">
            <a:solidFill>
              <a:schemeClr val="bg1"/>
            </a:solidFill>
            <a:latin typeface="Times New Roman" panose="02020603050405020304" pitchFamily="18" charset="0"/>
            <a:cs typeface="Times New Roman" panose="02020603050405020304" pitchFamily="18" charset="0"/>
          </a:endParaRPr>
        </a:p>
      </dgm:t>
    </dgm:pt>
    <dgm:pt modelId="{C44F798A-3167-4E33-BAF5-06632131A0C8}" type="parTrans" cxnId="{4D869254-EB3D-4C17-9A05-4C310881F118}">
      <dgm:prSet/>
      <dgm:spPr/>
      <dgm:t>
        <a:bodyPr/>
        <a:lstStyle/>
        <a:p>
          <a:endParaRPr lang="en-US">
            <a:latin typeface="Times New Roman" panose="02020603050405020304" pitchFamily="18" charset="0"/>
            <a:cs typeface="Times New Roman" panose="02020603050405020304" pitchFamily="18" charset="0"/>
          </a:endParaRPr>
        </a:p>
      </dgm:t>
    </dgm:pt>
    <dgm:pt modelId="{B8899748-C38F-4558-B31E-0BC839AC1268}" type="sibTrans" cxnId="{4D869254-EB3D-4C17-9A05-4C310881F118}">
      <dgm:prSet/>
      <dgm:spPr/>
      <dgm:t>
        <a:bodyPr/>
        <a:lstStyle/>
        <a:p>
          <a:endParaRPr lang="en-US">
            <a:latin typeface="Times New Roman" panose="02020603050405020304" pitchFamily="18" charset="0"/>
            <a:cs typeface="Times New Roman" panose="02020603050405020304" pitchFamily="18" charset="0"/>
          </a:endParaRPr>
        </a:p>
      </dgm:t>
    </dgm:pt>
    <dgm:pt modelId="{A0B3F5EA-9F23-421C-9387-8041C7D7CDE4}">
      <dgm:prSet/>
      <dgm:spPr/>
      <dgm:t>
        <a:bodyPr/>
        <a:lstStyle/>
        <a:p>
          <a:r>
            <a:rPr lang="en-US" dirty="0" smtClean="0">
              <a:latin typeface="Times New Roman" panose="02020603050405020304" pitchFamily="18" charset="0"/>
              <a:cs typeface="Times New Roman" panose="02020603050405020304" pitchFamily="18" charset="0"/>
            </a:rPr>
            <a:t>MONITORING AND TREATMENT OF THE BASIC DISEASE (cause) and </a:t>
          </a:r>
          <a:r>
            <a:rPr lang="sr-Latn-RS" dirty="0" smtClean="0">
              <a:latin typeface="Times New Roman" panose="02020603050405020304" pitchFamily="18" charset="0"/>
              <a:cs typeface="Times New Roman" panose="02020603050405020304" pitchFamily="18" charset="0"/>
            </a:rPr>
            <a:t>if it is necessary permanent pacemaker</a:t>
          </a:r>
          <a:endParaRPr lang="en-US" dirty="0">
            <a:latin typeface="Times New Roman" panose="02020603050405020304" pitchFamily="18" charset="0"/>
            <a:cs typeface="Times New Roman" panose="02020603050405020304" pitchFamily="18" charset="0"/>
          </a:endParaRPr>
        </a:p>
      </dgm:t>
    </dgm:pt>
    <dgm:pt modelId="{83765507-80D5-4311-AB59-EE1D1E1E0D97}" type="parTrans" cxnId="{0D40D186-22DF-4C91-84FA-0CFE7AC6C032}">
      <dgm:prSet/>
      <dgm:spPr/>
      <dgm:t>
        <a:bodyPr/>
        <a:lstStyle/>
        <a:p>
          <a:endParaRPr lang="en-US"/>
        </a:p>
      </dgm:t>
    </dgm:pt>
    <dgm:pt modelId="{09E64816-E17B-44FC-9F6B-E69CE520529E}" type="sibTrans" cxnId="{0D40D186-22DF-4C91-84FA-0CFE7AC6C032}">
      <dgm:prSet/>
      <dgm:spPr/>
      <dgm:t>
        <a:bodyPr/>
        <a:lstStyle/>
        <a:p>
          <a:endParaRPr lang="en-US"/>
        </a:p>
      </dgm:t>
    </dgm:pt>
    <dgm:pt modelId="{D28A00F4-BE84-41C3-9C70-8C4BF3A5746E}">
      <dgm:prSet/>
      <dgm:spPr/>
      <dgm:t>
        <a:bodyPr/>
        <a:lstStyle/>
        <a:p>
          <a:r>
            <a:rPr lang="sr-Latn-RS" dirty="0" smtClean="0">
              <a:latin typeface="Times New Roman" panose="02020603050405020304" pitchFamily="18" charset="0"/>
              <a:cs typeface="Times New Roman" panose="02020603050405020304" pitchFamily="18" charset="0"/>
            </a:rPr>
            <a:t>Permanent pacemaker</a:t>
          </a:r>
          <a:endParaRPr lang="en-US" dirty="0">
            <a:latin typeface="Times New Roman" panose="02020603050405020304" pitchFamily="18" charset="0"/>
            <a:cs typeface="Times New Roman" panose="02020603050405020304" pitchFamily="18" charset="0"/>
          </a:endParaRPr>
        </a:p>
      </dgm:t>
    </dgm:pt>
    <dgm:pt modelId="{9CCCD659-AF15-40EA-AFD4-3AD77D5E2015}" type="parTrans" cxnId="{57ABC1CE-D6D6-4D54-960F-D211C3C13F70}">
      <dgm:prSet/>
      <dgm:spPr/>
      <dgm:t>
        <a:bodyPr/>
        <a:lstStyle/>
        <a:p>
          <a:endParaRPr lang="en-US"/>
        </a:p>
      </dgm:t>
    </dgm:pt>
    <dgm:pt modelId="{CB3AED8E-A5EB-4377-A29F-67732BC9C095}" type="sibTrans" cxnId="{57ABC1CE-D6D6-4D54-960F-D211C3C13F70}">
      <dgm:prSet/>
      <dgm:spPr/>
      <dgm:t>
        <a:bodyPr/>
        <a:lstStyle/>
        <a:p>
          <a:endParaRPr lang="en-US"/>
        </a:p>
      </dgm:t>
    </dgm:pt>
    <dgm:pt modelId="{407CF1EB-267A-4B42-9097-D3E522285767}">
      <dgm:prSet/>
      <dgm:spPr/>
      <dgm:t>
        <a:bodyPr/>
        <a:lstStyle/>
        <a:p>
          <a:r>
            <a:rPr lang="sr-Latn-RS" dirty="0" smtClean="0">
              <a:latin typeface="Times New Roman" panose="02020603050405020304" pitchFamily="18" charset="0"/>
              <a:cs typeface="Times New Roman" panose="02020603050405020304" pitchFamily="18" charset="0"/>
            </a:rPr>
            <a:t>Permanent pacemaker</a:t>
          </a:r>
          <a:endParaRPr lang="en-US" dirty="0"/>
        </a:p>
      </dgm:t>
    </dgm:pt>
    <dgm:pt modelId="{8D465A94-17D6-48FA-9C3A-BEBE5CBF1D56}" type="parTrans" cxnId="{FFA4DF4F-DD87-446D-B19F-D69FB69405A8}">
      <dgm:prSet/>
      <dgm:spPr/>
      <dgm:t>
        <a:bodyPr/>
        <a:lstStyle/>
        <a:p>
          <a:endParaRPr lang="en-US"/>
        </a:p>
      </dgm:t>
    </dgm:pt>
    <dgm:pt modelId="{8A87FB76-4576-45FE-A890-DBD79CCA52FE}" type="sibTrans" cxnId="{FFA4DF4F-DD87-446D-B19F-D69FB69405A8}">
      <dgm:prSet/>
      <dgm:spPr/>
      <dgm:t>
        <a:bodyPr/>
        <a:lstStyle/>
        <a:p>
          <a:endParaRPr lang="en-US"/>
        </a:p>
      </dgm:t>
    </dgm:pt>
    <dgm:pt modelId="{499BDF91-7642-4783-A8F5-874B53FB84C4}" type="pres">
      <dgm:prSet presAssocID="{24DE1212-B7E8-448D-BEC3-3D87082F1EED}" presName="linear" presStyleCnt="0">
        <dgm:presLayoutVars>
          <dgm:dir/>
          <dgm:animLvl val="lvl"/>
          <dgm:resizeHandles val="exact"/>
        </dgm:presLayoutVars>
      </dgm:prSet>
      <dgm:spPr/>
      <dgm:t>
        <a:bodyPr/>
        <a:lstStyle/>
        <a:p>
          <a:endParaRPr lang="en-US"/>
        </a:p>
      </dgm:t>
    </dgm:pt>
    <dgm:pt modelId="{0782E6D1-AC8A-4FAE-BD6D-1043BB855F6D}" type="pres">
      <dgm:prSet presAssocID="{A5807BE7-18EE-46E6-A938-64AD6C8B2092}" presName="parentLin" presStyleCnt="0"/>
      <dgm:spPr/>
    </dgm:pt>
    <dgm:pt modelId="{018BF1B3-6FF6-47A0-B366-03591C54D89E}" type="pres">
      <dgm:prSet presAssocID="{A5807BE7-18EE-46E6-A938-64AD6C8B2092}" presName="parentLeftMargin" presStyleLbl="node1" presStyleIdx="0" presStyleCnt="3"/>
      <dgm:spPr/>
      <dgm:t>
        <a:bodyPr/>
        <a:lstStyle/>
        <a:p>
          <a:endParaRPr lang="en-US"/>
        </a:p>
      </dgm:t>
    </dgm:pt>
    <dgm:pt modelId="{4D7D110F-7F6D-4F3B-9F5A-2A2F60EC617D}" type="pres">
      <dgm:prSet presAssocID="{A5807BE7-18EE-46E6-A938-64AD6C8B2092}" presName="parentText" presStyleLbl="node1" presStyleIdx="0" presStyleCnt="3" custScaleX="125000" custScaleY="217994">
        <dgm:presLayoutVars>
          <dgm:chMax val="0"/>
          <dgm:bulletEnabled val="1"/>
        </dgm:presLayoutVars>
      </dgm:prSet>
      <dgm:spPr/>
      <dgm:t>
        <a:bodyPr/>
        <a:lstStyle/>
        <a:p>
          <a:endParaRPr lang="en-US"/>
        </a:p>
      </dgm:t>
    </dgm:pt>
    <dgm:pt modelId="{923AA0DF-4DCD-4D25-B4E7-AF9A69EC4BDD}" type="pres">
      <dgm:prSet presAssocID="{A5807BE7-18EE-46E6-A938-64AD6C8B2092}" presName="negativeSpace" presStyleCnt="0"/>
      <dgm:spPr/>
    </dgm:pt>
    <dgm:pt modelId="{E7D1E5BA-FA35-4301-A664-66D31E23900A}" type="pres">
      <dgm:prSet presAssocID="{A5807BE7-18EE-46E6-A938-64AD6C8B2092}" presName="childText" presStyleLbl="conFgAcc1" presStyleIdx="0" presStyleCnt="3">
        <dgm:presLayoutVars>
          <dgm:bulletEnabled val="1"/>
        </dgm:presLayoutVars>
      </dgm:prSet>
      <dgm:spPr/>
      <dgm:t>
        <a:bodyPr/>
        <a:lstStyle/>
        <a:p>
          <a:endParaRPr lang="en-US"/>
        </a:p>
      </dgm:t>
    </dgm:pt>
    <dgm:pt modelId="{660F18AA-87DB-427F-B36B-11D27EDDA37B}" type="pres">
      <dgm:prSet presAssocID="{20DDDFC0-59CD-44F5-92C6-D9F3CBCA958F}" presName="spaceBetweenRectangles" presStyleCnt="0"/>
      <dgm:spPr/>
    </dgm:pt>
    <dgm:pt modelId="{610B2564-B229-43F4-9897-198A86667A06}" type="pres">
      <dgm:prSet presAssocID="{C906FC35-49BD-4455-A08A-F0BFBE8C47FC}" presName="parentLin" presStyleCnt="0"/>
      <dgm:spPr/>
    </dgm:pt>
    <dgm:pt modelId="{BDDAAA1F-12FF-444C-AF24-144D9C44117C}" type="pres">
      <dgm:prSet presAssocID="{C906FC35-49BD-4455-A08A-F0BFBE8C47FC}" presName="parentLeftMargin" presStyleLbl="node1" presStyleIdx="0" presStyleCnt="3"/>
      <dgm:spPr/>
      <dgm:t>
        <a:bodyPr/>
        <a:lstStyle/>
        <a:p>
          <a:endParaRPr lang="en-US"/>
        </a:p>
      </dgm:t>
    </dgm:pt>
    <dgm:pt modelId="{795F0538-CD7A-4CDA-9EC1-3A6911718C9F}" type="pres">
      <dgm:prSet presAssocID="{C906FC35-49BD-4455-A08A-F0BFBE8C47FC}" presName="parentText" presStyleLbl="node1" presStyleIdx="1" presStyleCnt="3" custScaleX="125000" custScaleY="228051" custLinFactNeighborY="-2772">
        <dgm:presLayoutVars>
          <dgm:chMax val="0"/>
          <dgm:bulletEnabled val="1"/>
        </dgm:presLayoutVars>
      </dgm:prSet>
      <dgm:spPr/>
      <dgm:t>
        <a:bodyPr/>
        <a:lstStyle/>
        <a:p>
          <a:endParaRPr lang="en-US"/>
        </a:p>
      </dgm:t>
    </dgm:pt>
    <dgm:pt modelId="{1B233157-9BCB-424D-8E28-619FAAA0CC7A}" type="pres">
      <dgm:prSet presAssocID="{C906FC35-49BD-4455-A08A-F0BFBE8C47FC}" presName="negativeSpace" presStyleCnt="0"/>
      <dgm:spPr/>
    </dgm:pt>
    <dgm:pt modelId="{3DEDA328-3249-4EF7-A790-FF90CB7DDAA5}" type="pres">
      <dgm:prSet presAssocID="{C906FC35-49BD-4455-A08A-F0BFBE8C47FC}" presName="childText" presStyleLbl="conFgAcc1" presStyleIdx="1" presStyleCnt="3">
        <dgm:presLayoutVars>
          <dgm:bulletEnabled val="1"/>
        </dgm:presLayoutVars>
      </dgm:prSet>
      <dgm:spPr/>
      <dgm:t>
        <a:bodyPr/>
        <a:lstStyle/>
        <a:p>
          <a:endParaRPr lang="en-US"/>
        </a:p>
      </dgm:t>
    </dgm:pt>
    <dgm:pt modelId="{C0352201-7225-4BA4-B96D-402CAAC4BB6E}" type="pres">
      <dgm:prSet presAssocID="{C468956C-42C8-49FE-9512-5C74B23E6A7B}" presName="spaceBetweenRectangles" presStyleCnt="0"/>
      <dgm:spPr/>
    </dgm:pt>
    <dgm:pt modelId="{55809DA4-6A22-4E9A-A693-C258151E84E8}" type="pres">
      <dgm:prSet presAssocID="{2991E2EE-95E3-4D76-B84E-EBF87BB94870}" presName="parentLin" presStyleCnt="0"/>
      <dgm:spPr/>
    </dgm:pt>
    <dgm:pt modelId="{0FFF4C03-70C8-4DCE-B480-2CAF4214E2BA}" type="pres">
      <dgm:prSet presAssocID="{2991E2EE-95E3-4D76-B84E-EBF87BB94870}" presName="parentLeftMargin" presStyleLbl="node1" presStyleIdx="1" presStyleCnt="3"/>
      <dgm:spPr/>
      <dgm:t>
        <a:bodyPr/>
        <a:lstStyle/>
        <a:p>
          <a:endParaRPr lang="en-US"/>
        </a:p>
      </dgm:t>
    </dgm:pt>
    <dgm:pt modelId="{B5A2E376-DFB3-4F83-92C9-BA7A9B9D3083}" type="pres">
      <dgm:prSet presAssocID="{2991E2EE-95E3-4D76-B84E-EBF87BB94870}" presName="parentText" presStyleLbl="node1" presStyleIdx="2" presStyleCnt="3" custScaleX="125255" custScaleY="248795">
        <dgm:presLayoutVars>
          <dgm:chMax val="0"/>
          <dgm:bulletEnabled val="1"/>
        </dgm:presLayoutVars>
      </dgm:prSet>
      <dgm:spPr/>
      <dgm:t>
        <a:bodyPr/>
        <a:lstStyle/>
        <a:p>
          <a:endParaRPr lang="en-US"/>
        </a:p>
      </dgm:t>
    </dgm:pt>
    <dgm:pt modelId="{C571A3AA-DF3D-49EA-86C6-3994933F1D0E}" type="pres">
      <dgm:prSet presAssocID="{2991E2EE-95E3-4D76-B84E-EBF87BB94870}" presName="negativeSpace" presStyleCnt="0"/>
      <dgm:spPr/>
    </dgm:pt>
    <dgm:pt modelId="{A4B8F24C-FFBF-48D4-91B2-30012017E5E2}" type="pres">
      <dgm:prSet presAssocID="{2991E2EE-95E3-4D76-B84E-EBF87BB94870}" presName="childText" presStyleLbl="conFgAcc1" presStyleIdx="2" presStyleCnt="3" custLinFactNeighborY="-24888">
        <dgm:presLayoutVars>
          <dgm:bulletEnabled val="1"/>
        </dgm:presLayoutVars>
      </dgm:prSet>
      <dgm:spPr/>
      <dgm:t>
        <a:bodyPr/>
        <a:lstStyle/>
        <a:p>
          <a:endParaRPr lang="en-US"/>
        </a:p>
      </dgm:t>
    </dgm:pt>
  </dgm:ptLst>
  <dgm:cxnLst>
    <dgm:cxn modelId="{A09523EF-0301-420F-91BB-06BA0C35FCC5}" type="presOf" srcId="{D28A00F4-BE84-41C3-9C70-8C4BF3A5746E}" destId="{3DEDA328-3249-4EF7-A790-FF90CB7DDAA5}" srcOrd="0" destOrd="0" presId="urn:microsoft.com/office/officeart/2005/8/layout/list1"/>
    <dgm:cxn modelId="{9860DD4C-2E19-407A-8EA3-9A9D37DE0737}" type="presOf" srcId="{A0B3F5EA-9F23-421C-9387-8041C7D7CDE4}" destId="{E7D1E5BA-FA35-4301-A664-66D31E23900A}" srcOrd="0" destOrd="0" presId="urn:microsoft.com/office/officeart/2005/8/layout/list1"/>
    <dgm:cxn modelId="{82FC0157-EA2E-405E-8C01-7F53448AA68B}" srcId="{24DE1212-B7E8-448D-BEC3-3D87082F1EED}" destId="{C906FC35-49BD-4455-A08A-F0BFBE8C47FC}" srcOrd="1" destOrd="0" parTransId="{DAB74600-92A9-4532-999E-07191F153265}" sibTransId="{C468956C-42C8-49FE-9512-5C74B23E6A7B}"/>
    <dgm:cxn modelId="{40F255F1-CB59-4A70-A727-794DED6DD64C}" type="presOf" srcId="{2991E2EE-95E3-4D76-B84E-EBF87BB94870}" destId="{0FFF4C03-70C8-4DCE-B480-2CAF4214E2BA}" srcOrd="0" destOrd="0" presId="urn:microsoft.com/office/officeart/2005/8/layout/list1"/>
    <dgm:cxn modelId="{FFA4DF4F-DD87-446D-B19F-D69FB69405A8}" srcId="{2991E2EE-95E3-4D76-B84E-EBF87BB94870}" destId="{407CF1EB-267A-4B42-9097-D3E522285767}" srcOrd="0" destOrd="0" parTransId="{8D465A94-17D6-48FA-9C3A-BEBE5CBF1D56}" sibTransId="{8A87FB76-4576-45FE-A890-DBD79CCA52FE}"/>
    <dgm:cxn modelId="{4D869254-EB3D-4C17-9A05-4C310881F118}" srcId="{24DE1212-B7E8-448D-BEC3-3D87082F1EED}" destId="{2991E2EE-95E3-4D76-B84E-EBF87BB94870}" srcOrd="2" destOrd="0" parTransId="{C44F798A-3167-4E33-BAF5-06632131A0C8}" sibTransId="{B8899748-C38F-4558-B31E-0BC839AC1268}"/>
    <dgm:cxn modelId="{BD6A59F9-AD32-4C75-A81C-36E21AA1585B}" type="presOf" srcId="{A5807BE7-18EE-46E6-A938-64AD6C8B2092}" destId="{018BF1B3-6FF6-47A0-B366-03591C54D89E}" srcOrd="0" destOrd="0" presId="urn:microsoft.com/office/officeart/2005/8/layout/list1"/>
    <dgm:cxn modelId="{003AEBA8-2DCB-483B-AD8D-51BAE1B5847F}" srcId="{24DE1212-B7E8-448D-BEC3-3D87082F1EED}" destId="{A5807BE7-18EE-46E6-A938-64AD6C8B2092}" srcOrd="0" destOrd="0" parTransId="{DC94F9D9-FB41-45AA-9C1E-AF5E3F411054}" sibTransId="{20DDDFC0-59CD-44F5-92C6-D9F3CBCA958F}"/>
    <dgm:cxn modelId="{FA4EB733-3114-4FBD-A08E-330B728F9A22}" type="presOf" srcId="{C906FC35-49BD-4455-A08A-F0BFBE8C47FC}" destId="{BDDAAA1F-12FF-444C-AF24-144D9C44117C}" srcOrd="0" destOrd="0" presId="urn:microsoft.com/office/officeart/2005/8/layout/list1"/>
    <dgm:cxn modelId="{57ABC1CE-D6D6-4D54-960F-D211C3C13F70}" srcId="{C906FC35-49BD-4455-A08A-F0BFBE8C47FC}" destId="{D28A00F4-BE84-41C3-9C70-8C4BF3A5746E}" srcOrd="0" destOrd="0" parTransId="{9CCCD659-AF15-40EA-AFD4-3AD77D5E2015}" sibTransId="{CB3AED8E-A5EB-4377-A29F-67732BC9C095}"/>
    <dgm:cxn modelId="{98364933-402B-498E-85B3-FC839AB0949F}" type="presOf" srcId="{C906FC35-49BD-4455-A08A-F0BFBE8C47FC}" destId="{795F0538-CD7A-4CDA-9EC1-3A6911718C9F}" srcOrd="1" destOrd="0" presId="urn:microsoft.com/office/officeart/2005/8/layout/list1"/>
    <dgm:cxn modelId="{CF7C83F1-8789-4331-A975-F469C8EF70C1}" type="presOf" srcId="{2991E2EE-95E3-4D76-B84E-EBF87BB94870}" destId="{B5A2E376-DFB3-4F83-92C9-BA7A9B9D3083}" srcOrd="1" destOrd="0" presId="urn:microsoft.com/office/officeart/2005/8/layout/list1"/>
    <dgm:cxn modelId="{2EF2CC86-BF4A-472B-95E5-50903E2BBCF3}" type="presOf" srcId="{407CF1EB-267A-4B42-9097-D3E522285767}" destId="{A4B8F24C-FFBF-48D4-91B2-30012017E5E2}" srcOrd="0" destOrd="0" presId="urn:microsoft.com/office/officeart/2005/8/layout/list1"/>
    <dgm:cxn modelId="{4D17C128-61C0-4823-8C5D-A5120D3C1D50}" type="presOf" srcId="{A5807BE7-18EE-46E6-A938-64AD6C8B2092}" destId="{4D7D110F-7F6D-4F3B-9F5A-2A2F60EC617D}" srcOrd="1" destOrd="0" presId="urn:microsoft.com/office/officeart/2005/8/layout/list1"/>
    <dgm:cxn modelId="{EDCB90C9-F497-47E7-B24B-CDD9B6024348}" type="presOf" srcId="{24DE1212-B7E8-448D-BEC3-3D87082F1EED}" destId="{499BDF91-7642-4783-A8F5-874B53FB84C4}" srcOrd="0" destOrd="0" presId="urn:microsoft.com/office/officeart/2005/8/layout/list1"/>
    <dgm:cxn modelId="{0D40D186-22DF-4C91-84FA-0CFE7AC6C032}" srcId="{A5807BE7-18EE-46E6-A938-64AD6C8B2092}" destId="{A0B3F5EA-9F23-421C-9387-8041C7D7CDE4}" srcOrd="0" destOrd="0" parTransId="{83765507-80D5-4311-AB59-EE1D1E1E0D97}" sibTransId="{09E64816-E17B-44FC-9F6B-E69CE520529E}"/>
    <dgm:cxn modelId="{C2F072C1-2618-4D88-A76E-21B66211E9CD}" type="presParOf" srcId="{499BDF91-7642-4783-A8F5-874B53FB84C4}" destId="{0782E6D1-AC8A-4FAE-BD6D-1043BB855F6D}" srcOrd="0" destOrd="0" presId="urn:microsoft.com/office/officeart/2005/8/layout/list1"/>
    <dgm:cxn modelId="{14A8EE56-9239-4288-9758-6A0113A2CE44}" type="presParOf" srcId="{0782E6D1-AC8A-4FAE-BD6D-1043BB855F6D}" destId="{018BF1B3-6FF6-47A0-B366-03591C54D89E}" srcOrd="0" destOrd="0" presId="urn:microsoft.com/office/officeart/2005/8/layout/list1"/>
    <dgm:cxn modelId="{8857269E-3739-4F13-8546-32FFA87C27D7}" type="presParOf" srcId="{0782E6D1-AC8A-4FAE-BD6D-1043BB855F6D}" destId="{4D7D110F-7F6D-4F3B-9F5A-2A2F60EC617D}" srcOrd="1" destOrd="0" presId="urn:microsoft.com/office/officeart/2005/8/layout/list1"/>
    <dgm:cxn modelId="{9FDF4169-AC75-421C-94A6-33748983EF8A}" type="presParOf" srcId="{499BDF91-7642-4783-A8F5-874B53FB84C4}" destId="{923AA0DF-4DCD-4D25-B4E7-AF9A69EC4BDD}" srcOrd="1" destOrd="0" presId="urn:microsoft.com/office/officeart/2005/8/layout/list1"/>
    <dgm:cxn modelId="{66AF955F-7086-4EC3-9F38-AFD1D75238D3}" type="presParOf" srcId="{499BDF91-7642-4783-A8F5-874B53FB84C4}" destId="{E7D1E5BA-FA35-4301-A664-66D31E23900A}" srcOrd="2" destOrd="0" presId="urn:microsoft.com/office/officeart/2005/8/layout/list1"/>
    <dgm:cxn modelId="{F1BEAB4A-DD8F-4B41-8662-135FA3A978BD}" type="presParOf" srcId="{499BDF91-7642-4783-A8F5-874B53FB84C4}" destId="{660F18AA-87DB-427F-B36B-11D27EDDA37B}" srcOrd="3" destOrd="0" presId="urn:microsoft.com/office/officeart/2005/8/layout/list1"/>
    <dgm:cxn modelId="{435F9DF2-7111-4AD6-B1E8-6E8BE7089A68}" type="presParOf" srcId="{499BDF91-7642-4783-A8F5-874B53FB84C4}" destId="{610B2564-B229-43F4-9897-198A86667A06}" srcOrd="4" destOrd="0" presId="urn:microsoft.com/office/officeart/2005/8/layout/list1"/>
    <dgm:cxn modelId="{A0DBB6D1-19BD-44A7-BA2F-9106C315D534}" type="presParOf" srcId="{610B2564-B229-43F4-9897-198A86667A06}" destId="{BDDAAA1F-12FF-444C-AF24-144D9C44117C}" srcOrd="0" destOrd="0" presId="urn:microsoft.com/office/officeart/2005/8/layout/list1"/>
    <dgm:cxn modelId="{E01F4E9F-E9CD-42F4-B2B7-8F05608FE1F4}" type="presParOf" srcId="{610B2564-B229-43F4-9897-198A86667A06}" destId="{795F0538-CD7A-4CDA-9EC1-3A6911718C9F}" srcOrd="1" destOrd="0" presId="urn:microsoft.com/office/officeart/2005/8/layout/list1"/>
    <dgm:cxn modelId="{D2C8A46A-2261-434B-B6D2-8EEDAD41E547}" type="presParOf" srcId="{499BDF91-7642-4783-A8F5-874B53FB84C4}" destId="{1B233157-9BCB-424D-8E28-619FAAA0CC7A}" srcOrd="5" destOrd="0" presId="urn:microsoft.com/office/officeart/2005/8/layout/list1"/>
    <dgm:cxn modelId="{120EA08B-0936-4940-9F8D-F82BF524E76F}" type="presParOf" srcId="{499BDF91-7642-4783-A8F5-874B53FB84C4}" destId="{3DEDA328-3249-4EF7-A790-FF90CB7DDAA5}" srcOrd="6" destOrd="0" presId="urn:microsoft.com/office/officeart/2005/8/layout/list1"/>
    <dgm:cxn modelId="{AE19113B-E646-4F09-9FBD-88E8912F3E3E}" type="presParOf" srcId="{499BDF91-7642-4783-A8F5-874B53FB84C4}" destId="{C0352201-7225-4BA4-B96D-402CAAC4BB6E}" srcOrd="7" destOrd="0" presId="urn:microsoft.com/office/officeart/2005/8/layout/list1"/>
    <dgm:cxn modelId="{6647C28C-89FD-4FAD-AB1D-10FB834D8C28}" type="presParOf" srcId="{499BDF91-7642-4783-A8F5-874B53FB84C4}" destId="{55809DA4-6A22-4E9A-A693-C258151E84E8}" srcOrd="8" destOrd="0" presId="urn:microsoft.com/office/officeart/2005/8/layout/list1"/>
    <dgm:cxn modelId="{6D8FFAE8-4DAA-47C0-AF8F-624282860D16}" type="presParOf" srcId="{55809DA4-6A22-4E9A-A693-C258151E84E8}" destId="{0FFF4C03-70C8-4DCE-B480-2CAF4214E2BA}" srcOrd="0" destOrd="0" presId="urn:microsoft.com/office/officeart/2005/8/layout/list1"/>
    <dgm:cxn modelId="{9C9196A0-4A67-41CC-B5A5-FBD5335219DD}" type="presParOf" srcId="{55809DA4-6A22-4E9A-A693-C258151E84E8}" destId="{B5A2E376-DFB3-4F83-92C9-BA7A9B9D3083}" srcOrd="1" destOrd="0" presId="urn:microsoft.com/office/officeart/2005/8/layout/list1"/>
    <dgm:cxn modelId="{87EE9791-7CF7-45E1-9F0E-88F3076E6788}" type="presParOf" srcId="{499BDF91-7642-4783-A8F5-874B53FB84C4}" destId="{C571A3AA-DF3D-49EA-86C6-3994933F1D0E}" srcOrd="9" destOrd="0" presId="urn:microsoft.com/office/officeart/2005/8/layout/list1"/>
    <dgm:cxn modelId="{9F4273A9-0043-4DD7-9665-F9453091DAB3}" type="presParOf" srcId="{499BDF91-7642-4783-A8F5-874B53FB84C4}" destId="{A4B8F24C-FFBF-48D4-91B2-30012017E5E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A137EA-1225-4B15-9713-BD352E4B646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95641F1-6D9F-471B-9F95-AA6FD233A95C}">
      <dgm:prSet phldrT="[Text]"/>
      <dgm:spPr/>
      <dgm:t>
        <a:bodyPr/>
        <a:lstStyle/>
        <a:p>
          <a:r>
            <a:rPr lang="en-US" b="1" dirty="0" smtClean="0">
              <a:latin typeface="Times New Roman" panose="02020603050405020304" pitchFamily="18" charset="0"/>
              <a:cs typeface="Times New Roman" panose="02020603050405020304" pitchFamily="18" charset="0"/>
            </a:rPr>
            <a:t>Hemodynamically unstable patients</a:t>
          </a:r>
          <a:endParaRPr lang="en-US" b="1" dirty="0">
            <a:latin typeface="Times New Roman" panose="02020603050405020304" pitchFamily="18" charset="0"/>
            <a:cs typeface="Times New Roman" panose="02020603050405020304" pitchFamily="18" charset="0"/>
          </a:endParaRPr>
        </a:p>
      </dgm:t>
    </dgm:pt>
    <dgm:pt modelId="{F7325220-AA95-4192-92DD-611AD4C08CBE}" type="parTrans" cxnId="{91DA7EAC-CEC5-4889-9E94-108B5923E87A}">
      <dgm:prSet/>
      <dgm:spPr/>
      <dgm:t>
        <a:bodyPr/>
        <a:lstStyle/>
        <a:p>
          <a:endParaRPr lang="en-US" b="1">
            <a:latin typeface="Times New Roman" panose="02020603050405020304" pitchFamily="18" charset="0"/>
            <a:cs typeface="Times New Roman" panose="02020603050405020304" pitchFamily="18" charset="0"/>
          </a:endParaRPr>
        </a:p>
      </dgm:t>
    </dgm:pt>
    <dgm:pt modelId="{53FE6077-C948-4321-9E78-898CD661EE17}" type="sibTrans" cxnId="{91DA7EAC-CEC5-4889-9E94-108B5923E87A}">
      <dgm:prSet/>
      <dgm:spPr/>
      <dgm:t>
        <a:bodyPr/>
        <a:lstStyle/>
        <a:p>
          <a:endParaRPr lang="en-US" b="1">
            <a:latin typeface="Times New Roman" panose="02020603050405020304" pitchFamily="18" charset="0"/>
            <a:cs typeface="Times New Roman" panose="02020603050405020304" pitchFamily="18" charset="0"/>
          </a:endParaRPr>
        </a:p>
      </dgm:t>
    </dgm:pt>
    <dgm:pt modelId="{17FFC114-CC66-427E-B876-4C5503B6989F}">
      <dgm:prSet phldrT="[Text]"/>
      <dgm:spPr/>
      <dgm:t>
        <a:bodyPr/>
        <a:lstStyle/>
        <a:p>
          <a:r>
            <a:rPr lang="en-US" b="1" dirty="0" smtClean="0">
              <a:latin typeface="Times New Roman" panose="02020603050405020304" pitchFamily="18" charset="0"/>
              <a:cs typeface="Times New Roman" panose="02020603050405020304" pitchFamily="18" charset="0"/>
            </a:rPr>
            <a:t>Hemodynamically stable patients</a:t>
          </a:r>
          <a:endParaRPr lang="en-US" b="1" dirty="0">
            <a:latin typeface="Times New Roman" panose="02020603050405020304" pitchFamily="18" charset="0"/>
            <a:cs typeface="Times New Roman" panose="02020603050405020304" pitchFamily="18" charset="0"/>
          </a:endParaRPr>
        </a:p>
      </dgm:t>
    </dgm:pt>
    <dgm:pt modelId="{70A9D303-1AB7-4308-A766-E8450476EACB}" type="parTrans" cxnId="{B60DDE34-738D-43F7-A7FD-0D538BC4D195}">
      <dgm:prSet/>
      <dgm:spPr/>
      <dgm:t>
        <a:bodyPr/>
        <a:lstStyle/>
        <a:p>
          <a:endParaRPr lang="en-US" b="1">
            <a:latin typeface="Times New Roman" panose="02020603050405020304" pitchFamily="18" charset="0"/>
            <a:cs typeface="Times New Roman" panose="02020603050405020304" pitchFamily="18" charset="0"/>
          </a:endParaRPr>
        </a:p>
      </dgm:t>
    </dgm:pt>
    <dgm:pt modelId="{BE1D3C42-164D-4241-A728-B6D1B50E4C1D}" type="sibTrans" cxnId="{B60DDE34-738D-43F7-A7FD-0D538BC4D195}">
      <dgm:prSet/>
      <dgm:spPr/>
      <dgm:t>
        <a:bodyPr/>
        <a:lstStyle/>
        <a:p>
          <a:endParaRPr lang="en-US" b="1">
            <a:latin typeface="Times New Roman" panose="02020603050405020304" pitchFamily="18" charset="0"/>
            <a:cs typeface="Times New Roman" panose="02020603050405020304" pitchFamily="18" charset="0"/>
          </a:endParaRPr>
        </a:p>
      </dgm:t>
    </dgm:pt>
    <dgm:pt modelId="{F46DE534-0533-4191-854D-DD8D713730A4}">
      <dgm:prSet phldrT="[Text]"/>
      <dgm:spPr/>
      <dgm:t>
        <a:bodyPr/>
        <a:lstStyle/>
        <a:p>
          <a:r>
            <a:rPr lang="sr-Cyrl-RS" b="1" dirty="0" smtClean="0">
              <a:latin typeface="Times New Roman" panose="02020603050405020304" pitchFamily="18" charset="0"/>
              <a:cs typeface="Times New Roman" panose="02020603050405020304" pitchFamily="18" charset="0"/>
            </a:rPr>
            <a:t>Дугорочна терапија</a:t>
          </a:r>
          <a:endParaRPr lang="en-US" b="1" dirty="0">
            <a:latin typeface="Times New Roman" panose="02020603050405020304" pitchFamily="18" charset="0"/>
            <a:cs typeface="Times New Roman" panose="02020603050405020304" pitchFamily="18" charset="0"/>
          </a:endParaRPr>
        </a:p>
      </dgm:t>
    </dgm:pt>
    <dgm:pt modelId="{F6931FDE-82EF-40A0-ADAC-1BAA80435B81}" type="parTrans" cxnId="{78D90901-84B4-45CA-8D68-CEE46982707A}">
      <dgm:prSet/>
      <dgm:spPr/>
      <dgm:t>
        <a:bodyPr/>
        <a:lstStyle/>
        <a:p>
          <a:endParaRPr lang="en-US" b="1">
            <a:latin typeface="Times New Roman" panose="02020603050405020304" pitchFamily="18" charset="0"/>
            <a:cs typeface="Times New Roman" panose="02020603050405020304" pitchFamily="18" charset="0"/>
          </a:endParaRPr>
        </a:p>
      </dgm:t>
    </dgm:pt>
    <dgm:pt modelId="{2CAC440C-3C47-4300-A49B-D80FD395846E}" type="sibTrans" cxnId="{78D90901-84B4-45CA-8D68-CEE46982707A}">
      <dgm:prSet/>
      <dgm:spPr/>
      <dgm:t>
        <a:bodyPr/>
        <a:lstStyle/>
        <a:p>
          <a:endParaRPr lang="en-US" b="1">
            <a:latin typeface="Times New Roman" panose="02020603050405020304" pitchFamily="18" charset="0"/>
            <a:cs typeface="Times New Roman" panose="02020603050405020304" pitchFamily="18" charset="0"/>
          </a:endParaRPr>
        </a:p>
      </dgm:t>
    </dgm:pt>
    <dgm:pt modelId="{6FEF9251-4346-4D4C-94F7-ADC5C1379325}">
      <dgm:prSet/>
      <dgm:spPr/>
      <dgm:t>
        <a:bodyPr/>
        <a:lstStyle/>
        <a:p>
          <a:r>
            <a:rPr lang="en-US" b="1" dirty="0" smtClean="0">
              <a:latin typeface="Times New Roman" panose="02020603050405020304" pitchFamily="18" charset="0"/>
              <a:cs typeface="Times New Roman" panose="02020603050405020304" pitchFamily="18" charset="0"/>
            </a:rPr>
            <a:t>Synchronized electrical conversion</a:t>
          </a:r>
          <a:endParaRPr lang="en-US" b="1" dirty="0">
            <a:latin typeface="Times New Roman" panose="02020603050405020304" pitchFamily="18" charset="0"/>
            <a:cs typeface="Times New Roman" panose="02020603050405020304" pitchFamily="18" charset="0"/>
          </a:endParaRPr>
        </a:p>
      </dgm:t>
    </dgm:pt>
    <dgm:pt modelId="{B8261027-923B-44FD-AA67-73C0F0A7456F}" type="parTrans" cxnId="{CF85686B-7ECF-4CD0-8E9B-2CD0DA458FF1}">
      <dgm:prSet/>
      <dgm:spPr/>
      <dgm:t>
        <a:bodyPr/>
        <a:lstStyle/>
        <a:p>
          <a:endParaRPr lang="en-US" b="1">
            <a:latin typeface="Times New Roman" panose="02020603050405020304" pitchFamily="18" charset="0"/>
            <a:cs typeface="Times New Roman" panose="02020603050405020304" pitchFamily="18" charset="0"/>
          </a:endParaRPr>
        </a:p>
      </dgm:t>
    </dgm:pt>
    <dgm:pt modelId="{0A441F55-BFEE-4597-B4C3-85AE688F8F4D}" type="sibTrans" cxnId="{CF85686B-7ECF-4CD0-8E9B-2CD0DA458FF1}">
      <dgm:prSet/>
      <dgm:spPr/>
      <dgm:t>
        <a:bodyPr/>
        <a:lstStyle/>
        <a:p>
          <a:endParaRPr lang="en-US" b="1">
            <a:latin typeface="Times New Roman" panose="02020603050405020304" pitchFamily="18" charset="0"/>
            <a:cs typeface="Times New Roman" panose="02020603050405020304" pitchFamily="18" charset="0"/>
          </a:endParaRPr>
        </a:p>
      </dgm:t>
    </dgm:pt>
    <dgm:pt modelId="{F2A64973-4863-4A68-A2F5-D9365ADB3D73}">
      <dgm:prSet/>
      <dgm:spPr/>
      <dgm:t>
        <a:bodyPr/>
        <a:lstStyle/>
        <a:p>
          <a:r>
            <a:rPr lang="sr-Latn-RS" b="1" dirty="0" smtClean="0">
              <a:latin typeface="Times New Roman" panose="02020603050405020304" pitchFamily="18" charset="0"/>
              <a:cs typeface="Times New Roman" panose="02020603050405020304" pitchFamily="18" charset="0"/>
            </a:rPr>
            <a:t>Medication</a:t>
          </a:r>
          <a:endParaRPr lang="en-US" b="1" dirty="0">
            <a:latin typeface="Times New Roman" panose="02020603050405020304" pitchFamily="18" charset="0"/>
            <a:cs typeface="Times New Roman" panose="02020603050405020304" pitchFamily="18" charset="0"/>
          </a:endParaRPr>
        </a:p>
      </dgm:t>
    </dgm:pt>
    <dgm:pt modelId="{4AFFCE5C-E00F-4A7E-853D-B06144E65B83}" type="parTrans" cxnId="{A537E022-AFEF-4CAC-A6AF-E6E9F8E297D3}">
      <dgm:prSet/>
      <dgm:spPr/>
      <dgm:t>
        <a:bodyPr/>
        <a:lstStyle/>
        <a:p>
          <a:endParaRPr lang="en-US" b="1">
            <a:latin typeface="Times New Roman" panose="02020603050405020304" pitchFamily="18" charset="0"/>
            <a:cs typeface="Times New Roman" panose="02020603050405020304" pitchFamily="18" charset="0"/>
          </a:endParaRPr>
        </a:p>
      </dgm:t>
    </dgm:pt>
    <dgm:pt modelId="{9FF2D70A-B9B3-4E35-B8D7-87AD17CA84C0}" type="sibTrans" cxnId="{A537E022-AFEF-4CAC-A6AF-E6E9F8E297D3}">
      <dgm:prSet/>
      <dgm:spPr/>
      <dgm:t>
        <a:bodyPr/>
        <a:lstStyle/>
        <a:p>
          <a:endParaRPr lang="en-US" b="1">
            <a:latin typeface="Times New Roman" panose="02020603050405020304" pitchFamily="18" charset="0"/>
            <a:cs typeface="Times New Roman" panose="02020603050405020304" pitchFamily="18" charset="0"/>
          </a:endParaRPr>
        </a:p>
      </dgm:t>
    </dgm:pt>
    <dgm:pt modelId="{E6D4FE64-B781-4260-8CCE-F518DB5A8232}">
      <dgm:prSet/>
      <dgm:spPr/>
      <dgm:t>
        <a:bodyPr/>
        <a:lstStyle/>
        <a:p>
          <a:r>
            <a:rPr lang="en-US" b="1" dirty="0" smtClean="0">
              <a:latin typeface="Times New Roman" panose="02020603050405020304" pitchFamily="18" charset="0"/>
              <a:cs typeface="Times New Roman" panose="02020603050405020304" pitchFamily="18" charset="0"/>
            </a:rPr>
            <a:t>Catheter ablation or medication</a:t>
          </a:r>
          <a:endParaRPr lang="en-US" b="1" dirty="0">
            <a:latin typeface="Times New Roman" panose="02020603050405020304" pitchFamily="18" charset="0"/>
            <a:cs typeface="Times New Roman" panose="02020603050405020304" pitchFamily="18" charset="0"/>
          </a:endParaRPr>
        </a:p>
      </dgm:t>
    </dgm:pt>
    <dgm:pt modelId="{860FEBE6-3070-4440-9AE3-F2C59C4A973F}" type="parTrans" cxnId="{B91BBE4C-0E7F-414C-A6E3-E09660C6F74A}">
      <dgm:prSet/>
      <dgm:spPr/>
      <dgm:t>
        <a:bodyPr/>
        <a:lstStyle/>
        <a:p>
          <a:endParaRPr lang="en-US" b="1">
            <a:latin typeface="Times New Roman" panose="02020603050405020304" pitchFamily="18" charset="0"/>
            <a:cs typeface="Times New Roman" panose="02020603050405020304" pitchFamily="18" charset="0"/>
          </a:endParaRPr>
        </a:p>
      </dgm:t>
    </dgm:pt>
    <dgm:pt modelId="{29B84CB5-ADE2-4447-9DFD-2BE86F21A701}" type="sibTrans" cxnId="{B91BBE4C-0E7F-414C-A6E3-E09660C6F74A}">
      <dgm:prSet/>
      <dgm:spPr/>
      <dgm:t>
        <a:bodyPr/>
        <a:lstStyle/>
        <a:p>
          <a:endParaRPr lang="en-US" b="1">
            <a:latin typeface="Times New Roman" panose="02020603050405020304" pitchFamily="18" charset="0"/>
            <a:cs typeface="Times New Roman" panose="02020603050405020304" pitchFamily="18" charset="0"/>
          </a:endParaRPr>
        </a:p>
      </dgm:t>
    </dgm:pt>
    <dgm:pt modelId="{7F435ED5-4BB1-4988-80EF-74761510EBD6}" type="pres">
      <dgm:prSet presAssocID="{E0A137EA-1225-4B15-9713-BD352E4B646A}" presName="linear" presStyleCnt="0">
        <dgm:presLayoutVars>
          <dgm:dir/>
          <dgm:animLvl val="lvl"/>
          <dgm:resizeHandles val="exact"/>
        </dgm:presLayoutVars>
      </dgm:prSet>
      <dgm:spPr/>
      <dgm:t>
        <a:bodyPr/>
        <a:lstStyle/>
        <a:p>
          <a:endParaRPr lang="en-US"/>
        </a:p>
      </dgm:t>
    </dgm:pt>
    <dgm:pt modelId="{2BB0E2B8-562D-4D10-B7AC-77FEF70B2F41}" type="pres">
      <dgm:prSet presAssocID="{F95641F1-6D9F-471B-9F95-AA6FD233A95C}" presName="parentLin" presStyleCnt="0"/>
      <dgm:spPr/>
    </dgm:pt>
    <dgm:pt modelId="{ED9CD908-0F70-41B6-9FEA-7E7AF594D401}" type="pres">
      <dgm:prSet presAssocID="{F95641F1-6D9F-471B-9F95-AA6FD233A95C}" presName="parentLeftMargin" presStyleLbl="node1" presStyleIdx="0" presStyleCnt="3"/>
      <dgm:spPr/>
      <dgm:t>
        <a:bodyPr/>
        <a:lstStyle/>
        <a:p>
          <a:endParaRPr lang="en-US"/>
        </a:p>
      </dgm:t>
    </dgm:pt>
    <dgm:pt modelId="{C6A82AC5-3384-4483-B404-D59087E018E3}" type="pres">
      <dgm:prSet presAssocID="{F95641F1-6D9F-471B-9F95-AA6FD233A95C}" presName="parentText" presStyleLbl="node1" presStyleIdx="0" presStyleCnt="3">
        <dgm:presLayoutVars>
          <dgm:chMax val="0"/>
          <dgm:bulletEnabled val="1"/>
        </dgm:presLayoutVars>
      </dgm:prSet>
      <dgm:spPr/>
      <dgm:t>
        <a:bodyPr/>
        <a:lstStyle/>
        <a:p>
          <a:endParaRPr lang="en-US"/>
        </a:p>
      </dgm:t>
    </dgm:pt>
    <dgm:pt modelId="{0C6AC377-93A8-429A-A44B-EE5237CC2002}" type="pres">
      <dgm:prSet presAssocID="{F95641F1-6D9F-471B-9F95-AA6FD233A95C}" presName="negativeSpace" presStyleCnt="0"/>
      <dgm:spPr/>
    </dgm:pt>
    <dgm:pt modelId="{57B3B126-795F-4746-A0D6-18F0B125C2D6}" type="pres">
      <dgm:prSet presAssocID="{F95641F1-6D9F-471B-9F95-AA6FD233A95C}" presName="childText" presStyleLbl="conFgAcc1" presStyleIdx="0" presStyleCnt="3">
        <dgm:presLayoutVars>
          <dgm:bulletEnabled val="1"/>
        </dgm:presLayoutVars>
      </dgm:prSet>
      <dgm:spPr/>
      <dgm:t>
        <a:bodyPr/>
        <a:lstStyle/>
        <a:p>
          <a:endParaRPr lang="en-US"/>
        </a:p>
      </dgm:t>
    </dgm:pt>
    <dgm:pt modelId="{9F86D401-074D-409E-AC38-5C70614813F9}" type="pres">
      <dgm:prSet presAssocID="{53FE6077-C948-4321-9E78-898CD661EE17}" presName="spaceBetweenRectangles" presStyleCnt="0"/>
      <dgm:spPr/>
    </dgm:pt>
    <dgm:pt modelId="{FE91FB45-400A-4412-BE6A-81F871AF27DA}" type="pres">
      <dgm:prSet presAssocID="{17FFC114-CC66-427E-B876-4C5503B6989F}" presName="parentLin" presStyleCnt="0"/>
      <dgm:spPr/>
    </dgm:pt>
    <dgm:pt modelId="{78DBBD2C-EC91-4948-AF50-F3972D658323}" type="pres">
      <dgm:prSet presAssocID="{17FFC114-CC66-427E-B876-4C5503B6989F}" presName="parentLeftMargin" presStyleLbl="node1" presStyleIdx="0" presStyleCnt="3"/>
      <dgm:spPr/>
      <dgm:t>
        <a:bodyPr/>
        <a:lstStyle/>
        <a:p>
          <a:endParaRPr lang="en-US"/>
        </a:p>
      </dgm:t>
    </dgm:pt>
    <dgm:pt modelId="{C1A843B4-9DC7-4BAE-BCD0-86948E3588B4}" type="pres">
      <dgm:prSet presAssocID="{17FFC114-CC66-427E-B876-4C5503B6989F}" presName="parentText" presStyleLbl="node1" presStyleIdx="1" presStyleCnt="3">
        <dgm:presLayoutVars>
          <dgm:chMax val="0"/>
          <dgm:bulletEnabled val="1"/>
        </dgm:presLayoutVars>
      </dgm:prSet>
      <dgm:spPr/>
      <dgm:t>
        <a:bodyPr/>
        <a:lstStyle/>
        <a:p>
          <a:endParaRPr lang="en-US"/>
        </a:p>
      </dgm:t>
    </dgm:pt>
    <dgm:pt modelId="{47A97E09-E20E-44CC-8C6A-49350F03D39E}" type="pres">
      <dgm:prSet presAssocID="{17FFC114-CC66-427E-B876-4C5503B6989F}" presName="negativeSpace" presStyleCnt="0"/>
      <dgm:spPr/>
    </dgm:pt>
    <dgm:pt modelId="{12AB1CB1-436A-4105-BBAA-285D14C034FB}" type="pres">
      <dgm:prSet presAssocID="{17FFC114-CC66-427E-B876-4C5503B6989F}" presName="childText" presStyleLbl="conFgAcc1" presStyleIdx="1" presStyleCnt="3">
        <dgm:presLayoutVars>
          <dgm:bulletEnabled val="1"/>
        </dgm:presLayoutVars>
      </dgm:prSet>
      <dgm:spPr/>
      <dgm:t>
        <a:bodyPr/>
        <a:lstStyle/>
        <a:p>
          <a:endParaRPr lang="en-US"/>
        </a:p>
      </dgm:t>
    </dgm:pt>
    <dgm:pt modelId="{21ABA376-625B-47BE-97B9-77D3A3EF9D02}" type="pres">
      <dgm:prSet presAssocID="{BE1D3C42-164D-4241-A728-B6D1B50E4C1D}" presName="spaceBetweenRectangles" presStyleCnt="0"/>
      <dgm:spPr/>
    </dgm:pt>
    <dgm:pt modelId="{86A100BF-8098-4D48-ABC2-1BE6D5D33802}" type="pres">
      <dgm:prSet presAssocID="{F46DE534-0533-4191-854D-DD8D713730A4}" presName="parentLin" presStyleCnt="0"/>
      <dgm:spPr/>
    </dgm:pt>
    <dgm:pt modelId="{FE100EA2-7420-40F0-BE87-0C428BB356A8}" type="pres">
      <dgm:prSet presAssocID="{F46DE534-0533-4191-854D-DD8D713730A4}" presName="parentLeftMargin" presStyleLbl="node1" presStyleIdx="1" presStyleCnt="3"/>
      <dgm:spPr/>
      <dgm:t>
        <a:bodyPr/>
        <a:lstStyle/>
        <a:p>
          <a:endParaRPr lang="en-US"/>
        </a:p>
      </dgm:t>
    </dgm:pt>
    <dgm:pt modelId="{D7814AF1-0FE8-4D8E-AC4C-58DA00EDB39D}" type="pres">
      <dgm:prSet presAssocID="{F46DE534-0533-4191-854D-DD8D713730A4}" presName="parentText" presStyleLbl="node1" presStyleIdx="2" presStyleCnt="3">
        <dgm:presLayoutVars>
          <dgm:chMax val="0"/>
          <dgm:bulletEnabled val="1"/>
        </dgm:presLayoutVars>
      </dgm:prSet>
      <dgm:spPr/>
      <dgm:t>
        <a:bodyPr/>
        <a:lstStyle/>
        <a:p>
          <a:endParaRPr lang="en-US"/>
        </a:p>
      </dgm:t>
    </dgm:pt>
    <dgm:pt modelId="{038B93B9-84B2-44C7-AF4D-113DD76579C3}" type="pres">
      <dgm:prSet presAssocID="{F46DE534-0533-4191-854D-DD8D713730A4}" presName="negativeSpace" presStyleCnt="0"/>
      <dgm:spPr/>
    </dgm:pt>
    <dgm:pt modelId="{8C4CF6EB-85F6-4D02-B9F5-AB006E60854B}" type="pres">
      <dgm:prSet presAssocID="{F46DE534-0533-4191-854D-DD8D713730A4}" presName="childText" presStyleLbl="conFgAcc1" presStyleIdx="2" presStyleCnt="3">
        <dgm:presLayoutVars>
          <dgm:bulletEnabled val="1"/>
        </dgm:presLayoutVars>
      </dgm:prSet>
      <dgm:spPr/>
      <dgm:t>
        <a:bodyPr/>
        <a:lstStyle/>
        <a:p>
          <a:endParaRPr lang="en-US"/>
        </a:p>
      </dgm:t>
    </dgm:pt>
  </dgm:ptLst>
  <dgm:cxnLst>
    <dgm:cxn modelId="{B91BBE4C-0E7F-414C-A6E3-E09660C6F74A}" srcId="{F46DE534-0533-4191-854D-DD8D713730A4}" destId="{E6D4FE64-B781-4260-8CCE-F518DB5A8232}" srcOrd="0" destOrd="0" parTransId="{860FEBE6-3070-4440-9AE3-F2C59C4A973F}" sibTransId="{29B84CB5-ADE2-4447-9DFD-2BE86F21A701}"/>
    <dgm:cxn modelId="{223E2C20-3828-4FB7-8057-D77566DCE7FE}" type="presOf" srcId="{E6D4FE64-B781-4260-8CCE-F518DB5A8232}" destId="{8C4CF6EB-85F6-4D02-B9F5-AB006E60854B}" srcOrd="0" destOrd="0" presId="urn:microsoft.com/office/officeart/2005/8/layout/list1"/>
    <dgm:cxn modelId="{ED5795B1-ACAD-4416-A3AE-323987441214}" type="presOf" srcId="{F46DE534-0533-4191-854D-DD8D713730A4}" destId="{FE100EA2-7420-40F0-BE87-0C428BB356A8}" srcOrd="0" destOrd="0" presId="urn:microsoft.com/office/officeart/2005/8/layout/list1"/>
    <dgm:cxn modelId="{B60DDE34-738D-43F7-A7FD-0D538BC4D195}" srcId="{E0A137EA-1225-4B15-9713-BD352E4B646A}" destId="{17FFC114-CC66-427E-B876-4C5503B6989F}" srcOrd="1" destOrd="0" parTransId="{70A9D303-1AB7-4308-A766-E8450476EACB}" sibTransId="{BE1D3C42-164D-4241-A728-B6D1B50E4C1D}"/>
    <dgm:cxn modelId="{CFFA7A35-CA3E-4720-B74D-BA1B126C9F03}" type="presOf" srcId="{F2A64973-4863-4A68-A2F5-D9365ADB3D73}" destId="{12AB1CB1-436A-4105-BBAA-285D14C034FB}" srcOrd="0" destOrd="0" presId="urn:microsoft.com/office/officeart/2005/8/layout/list1"/>
    <dgm:cxn modelId="{91DA7EAC-CEC5-4889-9E94-108B5923E87A}" srcId="{E0A137EA-1225-4B15-9713-BD352E4B646A}" destId="{F95641F1-6D9F-471B-9F95-AA6FD233A95C}" srcOrd="0" destOrd="0" parTransId="{F7325220-AA95-4192-92DD-611AD4C08CBE}" sibTransId="{53FE6077-C948-4321-9E78-898CD661EE17}"/>
    <dgm:cxn modelId="{5C6E8C24-0745-4938-984A-D238BF837790}" type="presOf" srcId="{F95641F1-6D9F-471B-9F95-AA6FD233A95C}" destId="{ED9CD908-0F70-41B6-9FEA-7E7AF594D401}" srcOrd="0" destOrd="0" presId="urn:microsoft.com/office/officeart/2005/8/layout/list1"/>
    <dgm:cxn modelId="{78D90901-84B4-45CA-8D68-CEE46982707A}" srcId="{E0A137EA-1225-4B15-9713-BD352E4B646A}" destId="{F46DE534-0533-4191-854D-DD8D713730A4}" srcOrd="2" destOrd="0" parTransId="{F6931FDE-82EF-40A0-ADAC-1BAA80435B81}" sibTransId="{2CAC440C-3C47-4300-A49B-D80FD395846E}"/>
    <dgm:cxn modelId="{021231EB-B8AD-4506-B22B-73D4945C113D}" type="presOf" srcId="{F95641F1-6D9F-471B-9F95-AA6FD233A95C}" destId="{C6A82AC5-3384-4483-B404-D59087E018E3}" srcOrd="1" destOrd="0" presId="urn:microsoft.com/office/officeart/2005/8/layout/list1"/>
    <dgm:cxn modelId="{CF85686B-7ECF-4CD0-8E9B-2CD0DA458FF1}" srcId="{F95641F1-6D9F-471B-9F95-AA6FD233A95C}" destId="{6FEF9251-4346-4D4C-94F7-ADC5C1379325}" srcOrd="0" destOrd="0" parTransId="{B8261027-923B-44FD-AA67-73C0F0A7456F}" sibTransId="{0A441F55-BFEE-4597-B4C3-85AE688F8F4D}"/>
    <dgm:cxn modelId="{F79A20CB-2048-4296-87E1-647257EF6DF9}" type="presOf" srcId="{F46DE534-0533-4191-854D-DD8D713730A4}" destId="{D7814AF1-0FE8-4D8E-AC4C-58DA00EDB39D}" srcOrd="1" destOrd="0" presId="urn:microsoft.com/office/officeart/2005/8/layout/list1"/>
    <dgm:cxn modelId="{6FBC62E5-B71D-4422-BB41-F5E167E5D098}" type="presOf" srcId="{6FEF9251-4346-4D4C-94F7-ADC5C1379325}" destId="{57B3B126-795F-4746-A0D6-18F0B125C2D6}" srcOrd="0" destOrd="0" presId="urn:microsoft.com/office/officeart/2005/8/layout/list1"/>
    <dgm:cxn modelId="{F4450D34-7F07-4C72-B603-28ADBCBDC41F}" type="presOf" srcId="{17FFC114-CC66-427E-B876-4C5503B6989F}" destId="{C1A843B4-9DC7-4BAE-BCD0-86948E3588B4}" srcOrd="1" destOrd="0" presId="urn:microsoft.com/office/officeart/2005/8/layout/list1"/>
    <dgm:cxn modelId="{01D04750-35D0-4CCD-85AE-0E0198A9DE25}" type="presOf" srcId="{E0A137EA-1225-4B15-9713-BD352E4B646A}" destId="{7F435ED5-4BB1-4988-80EF-74761510EBD6}" srcOrd="0" destOrd="0" presId="urn:microsoft.com/office/officeart/2005/8/layout/list1"/>
    <dgm:cxn modelId="{D0AB5EFF-92BB-41A1-82A7-6BC91FFBF3E4}" type="presOf" srcId="{17FFC114-CC66-427E-B876-4C5503B6989F}" destId="{78DBBD2C-EC91-4948-AF50-F3972D658323}" srcOrd="0" destOrd="0" presId="urn:microsoft.com/office/officeart/2005/8/layout/list1"/>
    <dgm:cxn modelId="{A537E022-AFEF-4CAC-A6AF-E6E9F8E297D3}" srcId="{17FFC114-CC66-427E-B876-4C5503B6989F}" destId="{F2A64973-4863-4A68-A2F5-D9365ADB3D73}" srcOrd="0" destOrd="0" parTransId="{4AFFCE5C-E00F-4A7E-853D-B06144E65B83}" sibTransId="{9FF2D70A-B9B3-4E35-B8D7-87AD17CA84C0}"/>
    <dgm:cxn modelId="{814C53A9-ACAF-4C4A-9A01-8C3037615B6B}" type="presParOf" srcId="{7F435ED5-4BB1-4988-80EF-74761510EBD6}" destId="{2BB0E2B8-562D-4D10-B7AC-77FEF70B2F41}" srcOrd="0" destOrd="0" presId="urn:microsoft.com/office/officeart/2005/8/layout/list1"/>
    <dgm:cxn modelId="{BDBBA2C0-8797-41C4-8B5B-445B6E1FECEC}" type="presParOf" srcId="{2BB0E2B8-562D-4D10-B7AC-77FEF70B2F41}" destId="{ED9CD908-0F70-41B6-9FEA-7E7AF594D401}" srcOrd="0" destOrd="0" presId="urn:microsoft.com/office/officeart/2005/8/layout/list1"/>
    <dgm:cxn modelId="{CD4815B1-0684-4166-A491-C5059521FF7A}" type="presParOf" srcId="{2BB0E2B8-562D-4D10-B7AC-77FEF70B2F41}" destId="{C6A82AC5-3384-4483-B404-D59087E018E3}" srcOrd="1" destOrd="0" presId="urn:microsoft.com/office/officeart/2005/8/layout/list1"/>
    <dgm:cxn modelId="{3E9FC721-0E1B-4354-AB00-7CE05FECC63C}" type="presParOf" srcId="{7F435ED5-4BB1-4988-80EF-74761510EBD6}" destId="{0C6AC377-93A8-429A-A44B-EE5237CC2002}" srcOrd="1" destOrd="0" presId="urn:microsoft.com/office/officeart/2005/8/layout/list1"/>
    <dgm:cxn modelId="{13188819-9BBF-4922-86EA-9205CC3C8EE2}" type="presParOf" srcId="{7F435ED5-4BB1-4988-80EF-74761510EBD6}" destId="{57B3B126-795F-4746-A0D6-18F0B125C2D6}" srcOrd="2" destOrd="0" presId="urn:microsoft.com/office/officeart/2005/8/layout/list1"/>
    <dgm:cxn modelId="{FB9B0F1B-1A0F-4D7C-B98E-4808E12AD359}" type="presParOf" srcId="{7F435ED5-4BB1-4988-80EF-74761510EBD6}" destId="{9F86D401-074D-409E-AC38-5C70614813F9}" srcOrd="3" destOrd="0" presId="urn:microsoft.com/office/officeart/2005/8/layout/list1"/>
    <dgm:cxn modelId="{9E650262-6476-4CC7-B528-86C83D3A778D}" type="presParOf" srcId="{7F435ED5-4BB1-4988-80EF-74761510EBD6}" destId="{FE91FB45-400A-4412-BE6A-81F871AF27DA}" srcOrd="4" destOrd="0" presId="urn:microsoft.com/office/officeart/2005/8/layout/list1"/>
    <dgm:cxn modelId="{3294439B-32AA-428D-B15A-88255F5B8185}" type="presParOf" srcId="{FE91FB45-400A-4412-BE6A-81F871AF27DA}" destId="{78DBBD2C-EC91-4948-AF50-F3972D658323}" srcOrd="0" destOrd="0" presId="urn:microsoft.com/office/officeart/2005/8/layout/list1"/>
    <dgm:cxn modelId="{9EABE423-489C-47CA-A357-0329CA73ED0C}" type="presParOf" srcId="{FE91FB45-400A-4412-BE6A-81F871AF27DA}" destId="{C1A843B4-9DC7-4BAE-BCD0-86948E3588B4}" srcOrd="1" destOrd="0" presId="urn:microsoft.com/office/officeart/2005/8/layout/list1"/>
    <dgm:cxn modelId="{549EC4A9-2B16-47CE-A22C-1F8B9C13C75D}" type="presParOf" srcId="{7F435ED5-4BB1-4988-80EF-74761510EBD6}" destId="{47A97E09-E20E-44CC-8C6A-49350F03D39E}" srcOrd="5" destOrd="0" presId="urn:microsoft.com/office/officeart/2005/8/layout/list1"/>
    <dgm:cxn modelId="{94B36E93-6FFD-44D3-B619-0B54D91726F6}" type="presParOf" srcId="{7F435ED5-4BB1-4988-80EF-74761510EBD6}" destId="{12AB1CB1-436A-4105-BBAA-285D14C034FB}" srcOrd="6" destOrd="0" presId="urn:microsoft.com/office/officeart/2005/8/layout/list1"/>
    <dgm:cxn modelId="{82872232-AFCC-4538-B646-86DCC383C834}" type="presParOf" srcId="{7F435ED5-4BB1-4988-80EF-74761510EBD6}" destId="{21ABA376-625B-47BE-97B9-77D3A3EF9D02}" srcOrd="7" destOrd="0" presId="urn:microsoft.com/office/officeart/2005/8/layout/list1"/>
    <dgm:cxn modelId="{54C81603-92F0-48F6-82E5-A64947450C4A}" type="presParOf" srcId="{7F435ED5-4BB1-4988-80EF-74761510EBD6}" destId="{86A100BF-8098-4D48-ABC2-1BE6D5D33802}" srcOrd="8" destOrd="0" presId="urn:microsoft.com/office/officeart/2005/8/layout/list1"/>
    <dgm:cxn modelId="{9238B3CA-F22A-4476-AA49-C7C8108AA2AC}" type="presParOf" srcId="{86A100BF-8098-4D48-ABC2-1BE6D5D33802}" destId="{FE100EA2-7420-40F0-BE87-0C428BB356A8}" srcOrd="0" destOrd="0" presId="urn:microsoft.com/office/officeart/2005/8/layout/list1"/>
    <dgm:cxn modelId="{66F53C3B-EF79-462B-A316-1C21A1293922}" type="presParOf" srcId="{86A100BF-8098-4D48-ABC2-1BE6D5D33802}" destId="{D7814AF1-0FE8-4D8E-AC4C-58DA00EDB39D}" srcOrd="1" destOrd="0" presId="urn:microsoft.com/office/officeart/2005/8/layout/list1"/>
    <dgm:cxn modelId="{35185F85-836A-4E58-A88F-6EA51E296CD1}" type="presParOf" srcId="{7F435ED5-4BB1-4988-80EF-74761510EBD6}" destId="{038B93B9-84B2-44C7-AF4D-113DD76579C3}" srcOrd="9" destOrd="0" presId="urn:microsoft.com/office/officeart/2005/8/layout/list1"/>
    <dgm:cxn modelId="{1110111B-77AA-4613-B7DB-CFC6A2010A20}" type="presParOf" srcId="{7F435ED5-4BB1-4988-80EF-74761510EBD6}" destId="{8C4CF6EB-85F6-4D02-B9F5-AB006E60854B}" srcOrd="10"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224EB67-07A5-4465-9649-671A5B0C498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060A5F48-F205-4FC6-A0AC-3801B4C3356C}">
      <dgm:prSet phldrT="[Text]"/>
      <dgm:spPr>
        <a:solidFill>
          <a:schemeClr val="tx2">
            <a:lumMod val="75000"/>
          </a:schemeClr>
        </a:solidFill>
        <a:scene3d>
          <a:camera prst="orthographicFront"/>
          <a:lightRig rig="threePt" dir="t"/>
        </a:scene3d>
        <a:sp3d>
          <a:bevelT w="114300" prst="artDeco"/>
        </a:sp3d>
      </dgm:spPr>
      <dgm:t>
        <a:bodyPr/>
        <a:lstStyle/>
        <a:p>
          <a:r>
            <a:rPr lang="sr-Latn-RS" dirty="0" smtClean="0">
              <a:latin typeface="Times New Roman" panose="02020603050405020304" pitchFamily="18" charset="0"/>
              <a:cs typeface="Times New Roman" panose="02020603050405020304" pitchFamily="18" charset="0"/>
            </a:rPr>
            <a:t>THERAPY</a:t>
          </a:r>
          <a:endParaRPr lang="en-US" dirty="0">
            <a:latin typeface="Times New Roman" panose="02020603050405020304" pitchFamily="18" charset="0"/>
            <a:cs typeface="Times New Roman" panose="02020603050405020304" pitchFamily="18" charset="0"/>
          </a:endParaRPr>
        </a:p>
      </dgm:t>
    </dgm:pt>
    <dgm:pt modelId="{B78C7CBC-679E-468E-94E1-D34F5E550350}" type="parTrans" cxnId="{BF382933-8E5A-45AE-9D92-B8FBE96027C6}">
      <dgm:prSet/>
      <dgm:spPr/>
      <dgm:t>
        <a:bodyPr/>
        <a:lstStyle/>
        <a:p>
          <a:endParaRPr lang="en-US"/>
        </a:p>
      </dgm:t>
    </dgm:pt>
    <dgm:pt modelId="{0023DB0A-71CE-4E2D-A5E1-B29268295B7C}" type="sibTrans" cxnId="{BF382933-8E5A-45AE-9D92-B8FBE96027C6}">
      <dgm:prSet/>
      <dgm:spPr/>
      <dgm:t>
        <a:bodyPr/>
        <a:lstStyle/>
        <a:p>
          <a:endParaRPr lang="en-US"/>
        </a:p>
      </dgm:t>
    </dgm:pt>
    <dgm:pt modelId="{20F5CD85-9C5C-4CF4-8422-34A89C9556CA}">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PREVENTION OF THROMBOEMBOLISM (NOAC or OAK)</a:t>
          </a:r>
          <a:endParaRPr lang="en-US" b="1" dirty="0">
            <a:latin typeface="Times New Roman" panose="02020603050405020304" pitchFamily="18" charset="0"/>
            <a:cs typeface="Times New Roman" panose="02020603050405020304" pitchFamily="18" charset="0"/>
          </a:endParaRPr>
        </a:p>
      </dgm:t>
    </dgm:pt>
    <dgm:pt modelId="{51FF5E81-00D5-4C70-8E11-7210E7718ADC}" type="parTrans" cxnId="{50497CD2-1BD9-4025-B43E-03384A1CC0C9}">
      <dgm:prSet/>
      <dgm:spPr/>
      <dgm:t>
        <a:bodyPr/>
        <a:lstStyle/>
        <a:p>
          <a:endParaRPr lang="en-US"/>
        </a:p>
      </dgm:t>
    </dgm:pt>
    <dgm:pt modelId="{43E67F84-640C-49D6-A7DD-DAD5998ACAE7}" type="sibTrans" cxnId="{50497CD2-1BD9-4025-B43E-03384A1CC0C9}">
      <dgm:prSet/>
      <dgm:spPr/>
      <dgm:t>
        <a:bodyPr/>
        <a:lstStyle/>
        <a:p>
          <a:endParaRPr lang="en-US"/>
        </a:p>
      </dgm:t>
    </dgm:pt>
    <dgm:pt modelId="{A28AB647-0B0E-4BEA-B448-28C818B42ED9}">
      <dgm:prSet phldrT="[Text]"/>
      <dgm:spPr>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HEART RHYTHM OR HEART RATE CONTROL</a:t>
          </a:r>
          <a:endParaRPr lang="en-US" b="1" dirty="0">
            <a:latin typeface="Times New Roman" panose="02020603050405020304" pitchFamily="18" charset="0"/>
            <a:cs typeface="Times New Roman" panose="02020603050405020304" pitchFamily="18" charset="0"/>
          </a:endParaRPr>
        </a:p>
      </dgm:t>
    </dgm:pt>
    <dgm:pt modelId="{B46EEA13-4FEF-45EB-85E2-AB56325EEC58}" type="parTrans" cxnId="{BD035754-35A1-4BB0-A882-6A27DC196AAC}">
      <dgm:prSet/>
      <dgm:spPr/>
      <dgm:t>
        <a:bodyPr/>
        <a:lstStyle/>
        <a:p>
          <a:endParaRPr lang="en-US"/>
        </a:p>
      </dgm:t>
    </dgm:pt>
    <dgm:pt modelId="{CC250014-27F4-4B03-8675-FF4FF81FDCB0}" type="sibTrans" cxnId="{BD035754-35A1-4BB0-A882-6A27DC196AAC}">
      <dgm:prSet/>
      <dgm:spPr/>
      <dgm:t>
        <a:bodyPr/>
        <a:lstStyle/>
        <a:p>
          <a:endParaRPr lang="en-US"/>
        </a:p>
      </dgm:t>
    </dgm:pt>
    <dgm:pt modelId="{CB11D6F3-A0F4-4689-B4B8-1E314B6C1B07}">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TREATMENT OF COMORBIDITIES</a:t>
          </a:r>
          <a:endParaRPr lang="en-US" b="1" dirty="0">
            <a:latin typeface="Times New Roman" panose="02020603050405020304" pitchFamily="18" charset="0"/>
            <a:cs typeface="Times New Roman" panose="02020603050405020304" pitchFamily="18" charset="0"/>
          </a:endParaRPr>
        </a:p>
      </dgm:t>
    </dgm:pt>
    <dgm:pt modelId="{121BDC4B-95D5-4371-A521-084420C623F1}" type="parTrans" cxnId="{3FBC613C-95FF-4DF5-8F47-EC40C681F0F9}">
      <dgm:prSet/>
      <dgm:spPr/>
      <dgm:t>
        <a:bodyPr/>
        <a:lstStyle/>
        <a:p>
          <a:endParaRPr lang="en-US"/>
        </a:p>
      </dgm:t>
    </dgm:pt>
    <dgm:pt modelId="{9D25775C-E17A-401B-A69F-4407DECD7D3B}" type="sibTrans" cxnId="{3FBC613C-95FF-4DF5-8F47-EC40C681F0F9}">
      <dgm:prSet/>
      <dgm:spPr/>
      <dgm:t>
        <a:bodyPr/>
        <a:lstStyle/>
        <a:p>
          <a:endParaRPr lang="en-US"/>
        </a:p>
      </dgm:t>
    </dgm:pt>
    <dgm:pt modelId="{611B4AB5-D59D-4202-85C7-AC4A8E114E9C}" type="pres">
      <dgm:prSet presAssocID="{0224EB67-07A5-4465-9649-671A5B0C498B}" presName="composite" presStyleCnt="0">
        <dgm:presLayoutVars>
          <dgm:chMax val="1"/>
          <dgm:dir/>
          <dgm:resizeHandles val="exact"/>
        </dgm:presLayoutVars>
      </dgm:prSet>
      <dgm:spPr/>
      <dgm:t>
        <a:bodyPr/>
        <a:lstStyle/>
        <a:p>
          <a:endParaRPr lang="en-US"/>
        </a:p>
      </dgm:t>
    </dgm:pt>
    <dgm:pt modelId="{2FAB0650-7D8B-44E0-ABDB-057CF6D80789}" type="pres">
      <dgm:prSet presAssocID="{060A5F48-F205-4FC6-A0AC-3801B4C3356C}" presName="roof" presStyleLbl="dkBgShp" presStyleIdx="0" presStyleCnt="2" custLinFactNeighborY="-23392"/>
      <dgm:spPr/>
      <dgm:t>
        <a:bodyPr/>
        <a:lstStyle/>
        <a:p>
          <a:endParaRPr lang="en-US"/>
        </a:p>
      </dgm:t>
    </dgm:pt>
    <dgm:pt modelId="{F72C3A9D-A581-4732-8D75-4D1EC961F3AB}" type="pres">
      <dgm:prSet presAssocID="{060A5F48-F205-4FC6-A0AC-3801B4C3356C}" presName="pillars" presStyleCnt="0"/>
      <dgm:spPr>
        <a:scene3d>
          <a:camera prst="orthographicFront"/>
          <a:lightRig rig="threePt" dir="t"/>
        </a:scene3d>
        <a:sp3d>
          <a:bevelT w="114300" prst="artDeco"/>
        </a:sp3d>
      </dgm:spPr>
    </dgm:pt>
    <dgm:pt modelId="{7F7BD9D8-2F0B-41AC-809A-EC4F13E4B003}" type="pres">
      <dgm:prSet presAssocID="{060A5F48-F205-4FC6-A0AC-3801B4C3356C}" presName="pillar1" presStyleLbl="node1" presStyleIdx="0" presStyleCnt="3">
        <dgm:presLayoutVars>
          <dgm:bulletEnabled val="1"/>
        </dgm:presLayoutVars>
      </dgm:prSet>
      <dgm:spPr/>
      <dgm:t>
        <a:bodyPr/>
        <a:lstStyle/>
        <a:p>
          <a:endParaRPr lang="en-US"/>
        </a:p>
      </dgm:t>
    </dgm:pt>
    <dgm:pt modelId="{3208E202-9CC3-4074-AE5D-3A5BD6932F4B}" type="pres">
      <dgm:prSet presAssocID="{A28AB647-0B0E-4BEA-B448-28C818B42ED9}" presName="pillarX" presStyleLbl="node1" presStyleIdx="1" presStyleCnt="3">
        <dgm:presLayoutVars>
          <dgm:bulletEnabled val="1"/>
        </dgm:presLayoutVars>
      </dgm:prSet>
      <dgm:spPr/>
      <dgm:t>
        <a:bodyPr/>
        <a:lstStyle/>
        <a:p>
          <a:endParaRPr lang="en-US"/>
        </a:p>
      </dgm:t>
    </dgm:pt>
    <dgm:pt modelId="{07B03A17-9CBE-4773-B040-AE9FE907174E}" type="pres">
      <dgm:prSet presAssocID="{CB11D6F3-A0F4-4689-B4B8-1E314B6C1B07}" presName="pillarX" presStyleLbl="node1" presStyleIdx="2" presStyleCnt="3">
        <dgm:presLayoutVars>
          <dgm:bulletEnabled val="1"/>
        </dgm:presLayoutVars>
      </dgm:prSet>
      <dgm:spPr/>
      <dgm:t>
        <a:bodyPr/>
        <a:lstStyle/>
        <a:p>
          <a:endParaRPr lang="en-US"/>
        </a:p>
      </dgm:t>
    </dgm:pt>
    <dgm:pt modelId="{E71DFC08-E13B-4C7B-9D61-5016D697405E}" type="pres">
      <dgm:prSet presAssocID="{060A5F48-F205-4FC6-A0AC-3801B4C3356C}" presName="base" presStyleLbl="dkBgShp" presStyleIdx="1" presStyleCnt="2"/>
      <dgm:spPr>
        <a:scene3d>
          <a:camera prst="orthographicFront"/>
          <a:lightRig rig="threePt" dir="t"/>
        </a:scene3d>
        <a:sp3d>
          <a:bevelT w="114300" prst="artDeco"/>
        </a:sp3d>
      </dgm:spPr>
    </dgm:pt>
  </dgm:ptLst>
  <dgm:cxnLst>
    <dgm:cxn modelId="{569622D8-0313-4F95-BED7-2FCC5C64C825}" type="presOf" srcId="{A28AB647-0B0E-4BEA-B448-28C818B42ED9}" destId="{3208E202-9CC3-4074-AE5D-3A5BD6932F4B}" srcOrd="0" destOrd="0" presId="urn:microsoft.com/office/officeart/2005/8/layout/hList3"/>
    <dgm:cxn modelId="{0388BDC4-ACF0-4366-8DE9-EA21DEDCB6E9}" type="presOf" srcId="{CB11D6F3-A0F4-4689-B4B8-1E314B6C1B07}" destId="{07B03A17-9CBE-4773-B040-AE9FE907174E}" srcOrd="0" destOrd="0" presId="urn:microsoft.com/office/officeart/2005/8/layout/hList3"/>
    <dgm:cxn modelId="{87107DB2-D889-4E25-AE03-F41CF13773BC}" type="presOf" srcId="{20F5CD85-9C5C-4CF4-8422-34A89C9556CA}" destId="{7F7BD9D8-2F0B-41AC-809A-EC4F13E4B003}" srcOrd="0" destOrd="0" presId="urn:microsoft.com/office/officeart/2005/8/layout/hList3"/>
    <dgm:cxn modelId="{9972535B-567C-45CF-9B5C-352F939BF063}" type="presOf" srcId="{060A5F48-F205-4FC6-A0AC-3801B4C3356C}" destId="{2FAB0650-7D8B-44E0-ABDB-057CF6D80789}" srcOrd="0" destOrd="0" presId="urn:microsoft.com/office/officeart/2005/8/layout/hList3"/>
    <dgm:cxn modelId="{ADD69ECE-A54C-48D1-9C02-10EE4245A293}" type="presOf" srcId="{0224EB67-07A5-4465-9649-671A5B0C498B}" destId="{611B4AB5-D59D-4202-85C7-AC4A8E114E9C}" srcOrd="0" destOrd="0" presId="urn:microsoft.com/office/officeart/2005/8/layout/hList3"/>
    <dgm:cxn modelId="{BF382933-8E5A-45AE-9D92-B8FBE96027C6}" srcId="{0224EB67-07A5-4465-9649-671A5B0C498B}" destId="{060A5F48-F205-4FC6-A0AC-3801B4C3356C}" srcOrd="0" destOrd="0" parTransId="{B78C7CBC-679E-468E-94E1-D34F5E550350}" sibTransId="{0023DB0A-71CE-4E2D-A5E1-B29268295B7C}"/>
    <dgm:cxn modelId="{BD035754-35A1-4BB0-A882-6A27DC196AAC}" srcId="{060A5F48-F205-4FC6-A0AC-3801B4C3356C}" destId="{A28AB647-0B0E-4BEA-B448-28C818B42ED9}" srcOrd="1" destOrd="0" parTransId="{B46EEA13-4FEF-45EB-85E2-AB56325EEC58}" sibTransId="{CC250014-27F4-4B03-8675-FF4FF81FDCB0}"/>
    <dgm:cxn modelId="{3FBC613C-95FF-4DF5-8F47-EC40C681F0F9}" srcId="{060A5F48-F205-4FC6-A0AC-3801B4C3356C}" destId="{CB11D6F3-A0F4-4689-B4B8-1E314B6C1B07}" srcOrd="2" destOrd="0" parTransId="{121BDC4B-95D5-4371-A521-084420C623F1}" sibTransId="{9D25775C-E17A-401B-A69F-4407DECD7D3B}"/>
    <dgm:cxn modelId="{50497CD2-1BD9-4025-B43E-03384A1CC0C9}" srcId="{060A5F48-F205-4FC6-A0AC-3801B4C3356C}" destId="{20F5CD85-9C5C-4CF4-8422-34A89C9556CA}" srcOrd="0" destOrd="0" parTransId="{51FF5E81-00D5-4C70-8E11-7210E7718ADC}" sibTransId="{43E67F84-640C-49D6-A7DD-DAD5998ACAE7}"/>
    <dgm:cxn modelId="{543D3FC5-7F75-4572-AE7E-A2C62F3BA2F0}" type="presParOf" srcId="{611B4AB5-D59D-4202-85C7-AC4A8E114E9C}" destId="{2FAB0650-7D8B-44E0-ABDB-057CF6D80789}" srcOrd="0" destOrd="0" presId="urn:microsoft.com/office/officeart/2005/8/layout/hList3"/>
    <dgm:cxn modelId="{927F7255-267A-4349-8D94-C0CA1E8FF7E9}" type="presParOf" srcId="{611B4AB5-D59D-4202-85C7-AC4A8E114E9C}" destId="{F72C3A9D-A581-4732-8D75-4D1EC961F3AB}" srcOrd="1" destOrd="0" presId="urn:microsoft.com/office/officeart/2005/8/layout/hList3"/>
    <dgm:cxn modelId="{CC28D725-EA71-4A49-8152-6042C5477D78}" type="presParOf" srcId="{F72C3A9D-A581-4732-8D75-4D1EC961F3AB}" destId="{7F7BD9D8-2F0B-41AC-809A-EC4F13E4B003}" srcOrd="0" destOrd="0" presId="urn:microsoft.com/office/officeart/2005/8/layout/hList3"/>
    <dgm:cxn modelId="{92940338-33EB-4583-920B-46D4253189EF}" type="presParOf" srcId="{F72C3A9D-A581-4732-8D75-4D1EC961F3AB}" destId="{3208E202-9CC3-4074-AE5D-3A5BD6932F4B}" srcOrd="1" destOrd="0" presId="urn:microsoft.com/office/officeart/2005/8/layout/hList3"/>
    <dgm:cxn modelId="{1AFF5C74-E779-4578-A2FA-49E0FF9BC265}" type="presParOf" srcId="{F72C3A9D-A581-4732-8D75-4D1EC961F3AB}" destId="{07B03A17-9CBE-4773-B040-AE9FE907174E}" srcOrd="2" destOrd="0" presId="urn:microsoft.com/office/officeart/2005/8/layout/hList3"/>
    <dgm:cxn modelId="{21AA4B69-BDA9-4362-94D1-9B03880B9C1F}" type="presParOf" srcId="{611B4AB5-D59D-4202-85C7-AC4A8E114E9C}" destId="{E71DFC08-E13B-4C7B-9D61-5016D697405E}" srcOrd="2" destOrd="0" presId="urn:microsoft.com/office/officeart/2005/8/layout/hList3"/>
  </dgm:cxnLst>
  <dgm:bg>
    <a:solidFill>
      <a:schemeClr val="tx2">
        <a:lumMod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24EB67-07A5-4465-9649-671A5B0C498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060A5F48-F205-4FC6-A0AC-3801B4C3356C}">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PREVENTION OF THROMBOEMBOLISM</a:t>
          </a:r>
          <a:endParaRPr lang="en-US" dirty="0">
            <a:latin typeface="Times New Roman" panose="02020603050405020304" pitchFamily="18" charset="0"/>
            <a:cs typeface="Times New Roman" panose="02020603050405020304" pitchFamily="18" charset="0"/>
          </a:endParaRPr>
        </a:p>
      </dgm:t>
    </dgm:pt>
    <dgm:pt modelId="{B78C7CBC-679E-468E-94E1-D34F5E550350}" type="parTrans" cxnId="{BF382933-8E5A-45AE-9D92-B8FBE96027C6}">
      <dgm:prSet/>
      <dgm:spPr/>
      <dgm:t>
        <a:bodyPr/>
        <a:lstStyle/>
        <a:p>
          <a:endParaRPr lang="en-US"/>
        </a:p>
      </dgm:t>
    </dgm:pt>
    <dgm:pt modelId="{0023DB0A-71CE-4E2D-A5E1-B29268295B7C}" type="sibTrans" cxnId="{BF382933-8E5A-45AE-9D92-B8FBE96027C6}">
      <dgm:prSet/>
      <dgm:spPr/>
      <dgm:t>
        <a:bodyPr/>
        <a:lstStyle/>
        <a:p>
          <a:endParaRPr lang="en-US"/>
        </a:p>
      </dgm:t>
    </dgm:pt>
    <dgm:pt modelId="{20F5CD85-9C5C-4CF4-8422-34A89C9556CA}">
      <dgm:prSet phldrT="[Text]" custT="1"/>
      <dgm:spPr>
        <a:solidFill>
          <a:schemeClr val="tx2">
            <a:lumMod val="75000"/>
          </a:schemeClr>
        </a:solidFill>
        <a:scene3d>
          <a:camera prst="orthographicFront"/>
          <a:lightRig rig="threePt" dir="t"/>
        </a:scene3d>
        <a:sp3d>
          <a:bevelT w="114300" prst="artDeco"/>
        </a:sp3d>
      </dgm:spPr>
      <dgm:t>
        <a:bodyPr/>
        <a:lstStyle/>
        <a:p>
          <a:r>
            <a:rPr lang="sr-Latn-RS" sz="3600" b="1" i="0" dirty="0" smtClean="0">
              <a:latin typeface="Times New Roman" panose="02020603050405020304" pitchFamily="18" charset="0"/>
              <a:cs typeface="Times New Roman" panose="02020603050405020304" pitchFamily="18" charset="0"/>
            </a:rPr>
            <a:t>CHADS –VASC2 </a:t>
          </a:r>
          <a:endParaRPr lang="en-US" sz="3600" b="1" i="0" dirty="0">
            <a:latin typeface="Times New Roman" panose="02020603050405020304" pitchFamily="18" charset="0"/>
            <a:cs typeface="Times New Roman" panose="02020603050405020304" pitchFamily="18" charset="0"/>
          </a:endParaRPr>
        </a:p>
      </dgm:t>
    </dgm:pt>
    <dgm:pt modelId="{51FF5E81-00D5-4C70-8E11-7210E7718ADC}" type="parTrans" cxnId="{50497CD2-1BD9-4025-B43E-03384A1CC0C9}">
      <dgm:prSet/>
      <dgm:spPr/>
      <dgm:t>
        <a:bodyPr/>
        <a:lstStyle/>
        <a:p>
          <a:endParaRPr lang="en-US"/>
        </a:p>
      </dgm:t>
    </dgm:pt>
    <dgm:pt modelId="{43E67F84-640C-49D6-A7DD-DAD5998ACAE7}" type="sibTrans" cxnId="{50497CD2-1BD9-4025-B43E-03384A1CC0C9}">
      <dgm:prSet/>
      <dgm:spPr/>
      <dgm:t>
        <a:bodyPr/>
        <a:lstStyle/>
        <a:p>
          <a:endParaRPr lang="en-US"/>
        </a:p>
      </dgm:t>
    </dgm:pt>
    <dgm:pt modelId="{CB11D6F3-A0F4-4689-B4B8-1E314B6C1B07}">
      <dgm:prSet phldrT="[Text]" custT="1"/>
      <dgm:spPr>
        <a:solidFill>
          <a:schemeClr val="tx2">
            <a:lumMod val="75000"/>
          </a:schemeClr>
        </a:solidFill>
        <a:scene3d>
          <a:camera prst="orthographicFront"/>
          <a:lightRig rig="threePt" dir="t"/>
        </a:scene3d>
        <a:sp3d>
          <a:bevelT w="114300" prst="artDeco"/>
        </a:sp3d>
      </dgm:spPr>
      <dgm:t>
        <a:bodyPr/>
        <a:lstStyle/>
        <a:p>
          <a:r>
            <a:rPr lang="sr-Latn-RS" sz="3600" b="1" i="0" dirty="0" smtClean="0">
              <a:latin typeface="Times New Roman" panose="02020603050405020304" pitchFamily="18" charset="0"/>
              <a:cs typeface="Times New Roman" panose="02020603050405020304" pitchFamily="18" charset="0"/>
            </a:rPr>
            <a:t>HAS - BLED </a:t>
          </a:r>
          <a:endParaRPr lang="en-US" sz="3600" b="1" i="0" dirty="0">
            <a:latin typeface="Times New Roman" panose="02020603050405020304" pitchFamily="18" charset="0"/>
            <a:cs typeface="Times New Roman" panose="02020603050405020304" pitchFamily="18" charset="0"/>
          </a:endParaRPr>
        </a:p>
      </dgm:t>
    </dgm:pt>
    <dgm:pt modelId="{121BDC4B-95D5-4371-A521-084420C623F1}" type="parTrans" cxnId="{3FBC613C-95FF-4DF5-8F47-EC40C681F0F9}">
      <dgm:prSet/>
      <dgm:spPr/>
      <dgm:t>
        <a:bodyPr/>
        <a:lstStyle/>
        <a:p>
          <a:endParaRPr lang="en-US"/>
        </a:p>
      </dgm:t>
    </dgm:pt>
    <dgm:pt modelId="{9D25775C-E17A-401B-A69F-4407DECD7D3B}" type="sibTrans" cxnId="{3FBC613C-95FF-4DF5-8F47-EC40C681F0F9}">
      <dgm:prSet/>
      <dgm:spPr/>
      <dgm:t>
        <a:bodyPr/>
        <a:lstStyle/>
        <a:p>
          <a:endParaRPr lang="en-US"/>
        </a:p>
      </dgm:t>
    </dgm:pt>
    <dgm:pt modelId="{611B4AB5-D59D-4202-85C7-AC4A8E114E9C}" type="pres">
      <dgm:prSet presAssocID="{0224EB67-07A5-4465-9649-671A5B0C498B}" presName="composite" presStyleCnt="0">
        <dgm:presLayoutVars>
          <dgm:chMax val="1"/>
          <dgm:dir/>
          <dgm:resizeHandles val="exact"/>
        </dgm:presLayoutVars>
      </dgm:prSet>
      <dgm:spPr/>
      <dgm:t>
        <a:bodyPr/>
        <a:lstStyle/>
        <a:p>
          <a:endParaRPr lang="en-US"/>
        </a:p>
      </dgm:t>
    </dgm:pt>
    <dgm:pt modelId="{2FAB0650-7D8B-44E0-ABDB-057CF6D80789}" type="pres">
      <dgm:prSet presAssocID="{060A5F48-F205-4FC6-A0AC-3801B4C3356C}" presName="roof" presStyleLbl="dkBgShp" presStyleIdx="0" presStyleCnt="2" custLinFactNeighborY="-23392"/>
      <dgm:spPr/>
      <dgm:t>
        <a:bodyPr/>
        <a:lstStyle/>
        <a:p>
          <a:endParaRPr lang="en-US"/>
        </a:p>
      </dgm:t>
    </dgm:pt>
    <dgm:pt modelId="{F72C3A9D-A581-4732-8D75-4D1EC961F3AB}" type="pres">
      <dgm:prSet presAssocID="{060A5F48-F205-4FC6-A0AC-3801B4C3356C}" presName="pillars" presStyleCnt="0"/>
      <dgm:spPr>
        <a:scene3d>
          <a:camera prst="orthographicFront"/>
          <a:lightRig rig="threePt" dir="t"/>
        </a:scene3d>
        <a:sp3d>
          <a:bevelT w="114300" prst="artDeco"/>
        </a:sp3d>
      </dgm:spPr>
    </dgm:pt>
    <dgm:pt modelId="{7F7BD9D8-2F0B-41AC-809A-EC4F13E4B003}" type="pres">
      <dgm:prSet presAssocID="{060A5F48-F205-4FC6-A0AC-3801B4C3356C}" presName="pillar1" presStyleLbl="node1" presStyleIdx="0" presStyleCnt="2">
        <dgm:presLayoutVars>
          <dgm:bulletEnabled val="1"/>
        </dgm:presLayoutVars>
      </dgm:prSet>
      <dgm:spPr/>
      <dgm:t>
        <a:bodyPr/>
        <a:lstStyle/>
        <a:p>
          <a:endParaRPr lang="en-US"/>
        </a:p>
      </dgm:t>
    </dgm:pt>
    <dgm:pt modelId="{07B03A17-9CBE-4773-B040-AE9FE907174E}" type="pres">
      <dgm:prSet presAssocID="{CB11D6F3-A0F4-4689-B4B8-1E314B6C1B07}" presName="pillarX" presStyleLbl="node1" presStyleIdx="1" presStyleCnt="2">
        <dgm:presLayoutVars>
          <dgm:bulletEnabled val="1"/>
        </dgm:presLayoutVars>
      </dgm:prSet>
      <dgm:spPr/>
      <dgm:t>
        <a:bodyPr/>
        <a:lstStyle/>
        <a:p>
          <a:endParaRPr lang="en-US"/>
        </a:p>
      </dgm:t>
    </dgm:pt>
    <dgm:pt modelId="{E71DFC08-E13B-4C7B-9D61-5016D697405E}" type="pres">
      <dgm:prSet presAssocID="{060A5F48-F205-4FC6-A0AC-3801B4C3356C}" presName="base" presStyleLbl="dkBgShp" presStyleIdx="1" presStyleCnt="2" custLinFactNeighborY="-250"/>
      <dgm:spPr>
        <a:scene3d>
          <a:camera prst="orthographicFront"/>
          <a:lightRig rig="threePt" dir="t"/>
        </a:scene3d>
        <a:sp3d>
          <a:bevelT w="114300" prst="artDeco"/>
        </a:sp3d>
      </dgm:spPr>
    </dgm:pt>
  </dgm:ptLst>
  <dgm:cxnLst>
    <dgm:cxn modelId="{BF382933-8E5A-45AE-9D92-B8FBE96027C6}" srcId="{0224EB67-07A5-4465-9649-671A5B0C498B}" destId="{060A5F48-F205-4FC6-A0AC-3801B4C3356C}" srcOrd="0" destOrd="0" parTransId="{B78C7CBC-679E-468E-94E1-D34F5E550350}" sibTransId="{0023DB0A-71CE-4E2D-A5E1-B29268295B7C}"/>
    <dgm:cxn modelId="{50497CD2-1BD9-4025-B43E-03384A1CC0C9}" srcId="{060A5F48-F205-4FC6-A0AC-3801B4C3356C}" destId="{20F5CD85-9C5C-4CF4-8422-34A89C9556CA}" srcOrd="0" destOrd="0" parTransId="{51FF5E81-00D5-4C70-8E11-7210E7718ADC}" sibTransId="{43E67F84-640C-49D6-A7DD-DAD5998ACAE7}"/>
    <dgm:cxn modelId="{0388BDC4-ACF0-4366-8DE9-EA21DEDCB6E9}" type="presOf" srcId="{CB11D6F3-A0F4-4689-B4B8-1E314B6C1B07}" destId="{07B03A17-9CBE-4773-B040-AE9FE907174E}" srcOrd="0" destOrd="0" presId="urn:microsoft.com/office/officeart/2005/8/layout/hList3"/>
    <dgm:cxn modelId="{ADD69ECE-A54C-48D1-9C02-10EE4245A293}" type="presOf" srcId="{0224EB67-07A5-4465-9649-671A5B0C498B}" destId="{611B4AB5-D59D-4202-85C7-AC4A8E114E9C}" srcOrd="0" destOrd="0" presId="urn:microsoft.com/office/officeart/2005/8/layout/hList3"/>
    <dgm:cxn modelId="{87107DB2-D889-4E25-AE03-F41CF13773BC}" type="presOf" srcId="{20F5CD85-9C5C-4CF4-8422-34A89C9556CA}" destId="{7F7BD9D8-2F0B-41AC-809A-EC4F13E4B003}" srcOrd="0" destOrd="0" presId="urn:microsoft.com/office/officeart/2005/8/layout/hList3"/>
    <dgm:cxn modelId="{3FBC613C-95FF-4DF5-8F47-EC40C681F0F9}" srcId="{060A5F48-F205-4FC6-A0AC-3801B4C3356C}" destId="{CB11D6F3-A0F4-4689-B4B8-1E314B6C1B07}" srcOrd="1" destOrd="0" parTransId="{121BDC4B-95D5-4371-A521-084420C623F1}" sibTransId="{9D25775C-E17A-401B-A69F-4407DECD7D3B}"/>
    <dgm:cxn modelId="{9972535B-567C-45CF-9B5C-352F939BF063}" type="presOf" srcId="{060A5F48-F205-4FC6-A0AC-3801B4C3356C}" destId="{2FAB0650-7D8B-44E0-ABDB-057CF6D80789}" srcOrd="0" destOrd="0" presId="urn:microsoft.com/office/officeart/2005/8/layout/hList3"/>
    <dgm:cxn modelId="{543D3FC5-7F75-4572-AE7E-A2C62F3BA2F0}" type="presParOf" srcId="{611B4AB5-D59D-4202-85C7-AC4A8E114E9C}" destId="{2FAB0650-7D8B-44E0-ABDB-057CF6D80789}" srcOrd="0" destOrd="0" presId="urn:microsoft.com/office/officeart/2005/8/layout/hList3"/>
    <dgm:cxn modelId="{927F7255-267A-4349-8D94-C0CA1E8FF7E9}" type="presParOf" srcId="{611B4AB5-D59D-4202-85C7-AC4A8E114E9C}" destId="{F72C3A9D-A581-4732-8D75-4D1EC961F3AB}" srcOrd="1" destOrd="0" presId="urn:microsoft.com/office/officeart/2005/8/layout/hList3"/>
    <dgm:cxn modelId="{CC28D725-EA71-4A49-8152-6042C5477D78}" type="presParOf" srcId="{F72C3A9D-A581-4732-8D75-4D1EC961F3AB}" destId="{7F7BD9D8-2F0B-41AC-809A-EC4F13E4B003}" srcOrd="0" destOrd="0" presId="urn:microsoft.com/office/officeart/2005/8/layout/hList3"/>
    <dgm:cxn modelId="{1AFF5C74-E779-4578-A2FA-49E0FF9BC265}" type="presParOf" srcId="{F72C3A9D-A581-4732-8D75-4D1EC961F3AB}" destId="{07B03A17-9CBE-4773-B040-AE9FE907174E}" srcOrd="1" destOrd="0" presId="urn:microsoft.com/office/officeart/2005/8/layout/hList3"/>
    <dgm:cxn modelId="{21AA4B69-BDA9-4362-94D1-9B03880B9C1F}" type="presParOf" srcId="{611B4AB5-D59D-4202-85C7-AC4A8E114E9C}" destId="{E71DFC08-E13B-4C7B-9D61-5016D697405E}" srcOrd="2" destOrd="0" presId="urn:microsoft.com/office/officeart/2005/8/layout/hList3"/>
  </dgm:cxnLst>
  <dgm:bg>
    <a:solidFill>
      <a:schemeClr val="tx2">
        <a:lumMod val="7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224EB67-07A5-4465-9649-671A5B0C498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060A5F48-F205-4FC6-A0AC-3801B4C3356C}">
      <dgm:prSet phldrT="[Text]"/>
      <dgm:spPr>
        <a:solidFill>
          <a:schemeClr val="tx2">
            <a:lumMod val="75000"/>
          </a:schemeClr>
        </a:solidFill>
        <a:scene3d>
          <a:camera prst="orthographicFront"/>
          <a:lightRig rig="threePt" dir="t"/>
        </a:scene3d>
        <a:sp3d>
          <a:bevelT w="114300" prst="artDeco"/>
        </a:sp3d>
      </dgm:spPr>
      <dgm:t>
        <a:bodyPr/>
        <a:lstStyle/>
        <a:p>
          <a:r>
            <a:rPr lang="sr-Latn-RS" b="1" dirty="0" smtClean="0">
              <a:latin typeface="Times New Roman" panose="02020603050405020304" pitchFamily="18" charset="0"/>
              <a:cs typeface="Times New Roman" panose="02020603050405020304" pitchFamily="18" charset="0"/>
            </a:rPr>
            <a:t>PREVENTION OF THROMBOEMBOLISM</a:t>
          </a:r>
          <a:endParaRPr lang="en-US" dirty="0">
            <a:latin typeface="Times New Roman" panose="02020603050405020304" pitchFamily="18" charset="0"/>
            <a:cs typeface="Times New Roman" panose="02020603050405020304" pitchFamily="18" charset="0"/>
          </a:endParaRPr>
        </a:p>
      </dgm:t>
    </dgm:pt>
    <dgm:pt modelId="{B78C7CBC-679E-468E-94E1-D34F5E550350}" type="parTrans" cxnId="{BF382933-8E5A-45AE-9D92-B8FBE96027C6}">
      <dgm:prSet/>
      <dgm:spPr/>
      <dgm:t>
        <a:bodyPr/>
        <a:lstStyle/>
        <a:p>
          <a:endParaRPr lang="en-US"/>
        </a:p>
      </dgm:t>
    </dgm:pt>
    <dgm:pt modelId="{0023DB0A-71CE-4E2D-A5E1-B29268295B7C}" type="sibTrans" cxnId="{BF382933-8E5A-45AE-9D92-B8FBE96027C6}">
      <dgm:prSet/>
      <dgm:spPr/>
      <dgm:t>
        <a:bodyPr/>
        <a:lstStyle/>
        <a:p>
          <a:endParaRPr lang="en-US"/>
        </a:p>
      </dgm:t>
    </dgm:pt>
    <dgm:pt modelId="{20F5CD85-9C5C-4CF4-8422-34A89C9556CA}">
      <dgm:prSet phldrT="[Text]"/>
      <dgm:spPr>
        <a:solidFill>
          <a:schemeClr val="tx2">
            <a:lumMod val="75000"/>
          </a:schemeClr>
        </a:solidFill>
        <a:scene3d>
          <a:camera prst="orthographicFront"/>
          <a:lightRig rig="threePt" dir="t"/>
        </a:scene3d>
        <a:sp3d>
          <a:bevelT w="114300" prst="artDeco"/>
        </a:sp3d>
      </dgm:spPr>
      <dgm:t>
        <a:bodyPr/>
        <a:lstStyle/>
        <a:p>
          <a:r>
            <a:rPr lang="en-US" b="1" i="1" dirty="0" smtClean="0">
              <a:latin typeface="Times New Roman" panose="02020603050405020304" pitchFamily="18" charset="0"/>
              <a:cs typeface="Times New Roman" panose="02020603050405020304" pitchFamily="18" charset="0"/>
            </a:rPr>
            <a:t>new oral anticoagulants</a:t>
          </a:r>
          <a:endParaRPr lang="sr-Latn-RS" b="1" i="1" dirty="0" smtClean="0">
            <a:latin typeface="Times New Roman" panose="02020603050405020304" pitchFamily="18" charset="0"/>
            <a:cs typeface="Times New Roman" panose="02020603050405020304" pitchFamily="18" charset="0"/>
          </a:endParaRPr>
        </a:p>
        <a:p>
          <a:r>
            <a:rPr lang="sr-Cyrl-RS" b="1" i="0" dirty="0" smtClean="0">
              <a:latin typeface="Times New Roman" panose="02020603050405020304" pitchFamily="18" charset="0"/>
              <a:cs typeface="Times New Roman" panose="02020603050405020304" pitchFamily="18" charset="0"/>
            </a:rPr>
            <a:t>(</a:t>
          </a:r>
          <a:r>
            <a:rPr lang="sr-Latn-RS" b="1" i="0" dirty="0" smtClean="0">
              <a:latin typeface="Times New Roman" panose="02020603050405020304" pitchFamily="18" charset="0"/>
              <a:cs typeface="Times New Roman" panose="02020603050405020304" pitchFamily="18" charset="0"/>
            </a:rPr>
            <a:t>no INR control</a:t>
          </a:r>
          <a:r>
            <a:rPr lang="sr-Cyrl-RS" b="1" i="0" dirty="0" smtClean="0">
              <a:latin typeface="Times New Roman" panose="02020603050405020304" pitchFamily="18" charset="0"/>
              <a:cs typeface="Times New Roman" panose="02020603050405020304" pitchFamily="18" charset="0"/>
            </a:rPr>
            <a:t>) </a:t>
          </a:r>
        </a:p>
        <a:p>
          <a:r>
            <a:rPr lang="sr-Latn-RS" b="1" i="1" dirty="0" smtClean="0">
              <a:latin typeface="Times New Roman" panose="02020603050405020304" pitchFamily="18" charset="0"/>
              <a:cs typeface="Times New Roman" panose="02020603050405020304" pitchFamily="18" charset="0"/>
            </a:rPr>
            <a:t>Apixaban</a:t>
          </a:r>
        </a:p>
        <a:p>
          <a:r>
            <a:rPr lang="sr-Latn-RS" b="1" i="1" dirty="0" smtClean="0">
              <a:latin typeface="Times New Roman" panose="02020603050405020304" pitchFamily="18" charset="0"/>
              <a:cs typeface="Times New Roman" panose="02020603050405020304" pitchFamily="18" charset="0"/>
            </a:rPr>
            <a:t>Rivaroxaban</a:t>
          </a:r>
        </a:p>
        <a:p>
          <a:r>
            <a:rPr lang="sr-Latn-RS" b="1" i="1" dirty="0" smtClean="0">
              <a:latin typeface="Times New Roman" panose="02020603050405020304" pitchFamily="18" charset="0"/>
              <a:cs typeface="Times New Roman" panose="02020603050405020304" pitchFamily="18" charset="0"/>
            </a:rPr>
            <a:t>Edoxaban</a:t>
          </a:r>
        </a:p>
        <a:p>
          <a:r>
            <a:rPr lang="sr-Latn-RS" b="1" i="1" dirty="0" smtClean="0">
              <a:latin typeface="Times New Roman" panose="02020603050405020304" pitchFamily="18" charset="0"/>
              <a:cs typeface="Times New Roman" panose="02020603050405020304" pitchFamily="18" charset="0"/>
            </a:rPr>
            <a:t>Dabigatran</a:t>
          </a:r>
          <a:endParaRPr lang="en-US" b="1" i="1" dirty="0">
            <a:latin typeface="Times New Roman" panose="02020603050405020304" pitchFamily="18" charset="0"/>
            <a:cs typeface="Times New Roman" panose="02020603050405020304" pitchFamily="18" charset="0"/>
          </a:endParaRPr>
        </a:p>
      </dgm:t>
    </dgm:pt>
    <dgm:pt modelId="{51FF5E81-00D5-4C70-8E11-7210E7718ADC}" type="parTrans" cxnId="{50497CD2-1BD9-4025-B43E-03384A1CC0C9}">
      <dgm:prSet/>
      <dgm:spPr/>
      <dgm:t>
        <a:bodyPr/>
        <a:lstStyle/>
        <a:p>
          <a:endParaRPr lang="en-US"/>
        </a:p>
      </dgm:t>
    </dgm:pt>
    <dgm:pt modelId="{43E67F84-640C-49D6-A7DD-DAD5998ACAE7}" type="sibTrans" cxnId="{50497CD2-1BD9-4025-B43E-03384A1CC0C9}">
      <dgm:prSet/>
      <dgm:spPr/>
      <dgm:t>
        <a:bodyPr/>
        <a:lstStyle/>
        <a:p>
          <a:endParaRPr lang="en-US"/>
        </a:p>
      </dgm:t>
    </dgm:pt>
    <dgm:pt modelId="{CB11D6F3-A0F4-4689-B4B8-1E314B6C1B07}">
      <dgm:prSet phldrT="[Text]"/>
      <dgm:spPr>
        <a:solidFill>
          <a:schemeClr val="tx2">
            <a:lumMod val="75000"/>
          </a:schemeClr>
        </a:solidFill>
        <a:scene3d>
          <a:camera prst="orthographicFront"/>
          <a:lightRig rig="threePt" dir="t"/>
        </a:scene3d>
        <a:sp3d>
          <a:bevelT w="114300" prst="artDeco"/>
        </a:sp3d>
      </dgm:spPr>
      <dgm:t>
        <a:bodyPr/>
        <a:lstStyle/>
        <a:p>
          <a:r>
            <a:rPr lang="sr-Latn-RS" b="1" i="1" dirty="0" smtClean="0">
              <a:latin typeface="Times New Roman" panose="02020603050405020304" pitchFamily="18" charset="0"/>
              <a:cs typeface="Times New Roman" panose="02020603050405020304" pitchFamily="18" charset="0"/>
            </a:rPr>
            <a:t>Old </a:t>
          </a:r>
          <a:r>
            <a:rPr lang="en-US" b="1" i="1" dirty="0" smtClean="0">
              <a:latin typeface="Times New Roman" panose="02020603050405020304" pitchFamily="18" charset="0"/>
              <a:cs typeface="Times New Roman" panose="02020603050405020304" pitchFamily="18" charset="0"/>
            </a:rPr>
            <a:t>oral anticoagulants </a:t>
          </a:r>
          <a:endParaRPr lang="sr-Latn-RS" b="1" i="1" dirty="0" smtClean="0">
            <a:latin typeface="Times New Roman" panose="02020603050405020304" pitchFamily="18" charset="0"/>
            <a:cs typeface="Times New Roman" panose="02020603050405020304" pitchFamily="18" charset="0"/>
          </a:endParaRPr>
        </a:p>
        <a:p>
          <a:r>
            <a:rPr lang="sr-Cyrl-RS" b="1" i="0" dirty="0" smtClean="0">
              <a:latin typeface="Times New Roman" panose="02020603050405020304" pitchFamily="18" charset="0"/>
              <a:cs typeface="Times New Roman" panose="02020603050405020304" pitchFamily="18" charset="0"/>
            </a:rPr>
            <a:t>(</a:t>
          </a:r>
          <a:r>
            <a:rPr lang="sr-Latn-RS" b="1" i="0" dirty="0" smtClean="0">
              <a:latin typeface="Times New Roman" panose="02020603050405020304" pitchFamily="18" charset="0"/>
              <a:cs typeface="Times New Roman" panose="02020603050405020304" pitchFamily="18" charset="0"/>
            </a:rPr>
            <a:t>dosing according INR</a:t>
          </a:r>
          <a:r>
            <a:rPr lang="sr-Cyrl-RS" b="1" i="0" dirty="0" smtClean="0">
              <a:latin typeface="Times New Roman" panose="02020603050405020304" pitchFamily="18" charset="0"/>
              <a:cs typeface="Times New Roman" panose="02020603050405020304" pitchFamily="18" charset="0"/>
            </a:rPr>
            <a:t>)</a:t>
          </a:r>
        </a:p>
        <a:p>
          <a:endParaRPr lang="sr-Cyrl-RS" b="1" i="1" dirty="0" smtClean="0">
            <a:latin typeface="Times New Roman" panose="02020603050405020304" pitchFamily="18" charset="0"/>
            <a:cs typeface="Times New Roman" panose="02020603050405020304" pitchFamily="18" charset="0"/>
          </a:endParaRPr>
        </a:p>
        <a:p>
          <a:r>
            <a:rPr lang="sr-Latn-RS" b="1" i="1" dirty="0" smtClean="0">
              <a:latin typeface="Times New Roman" panose="02020603050405020304" pitchFamily="18" charset="0"/>
              <a:cs typeface="Times New Roman" panose="02020603050405020304" pitchFamily="18" charset="0"/>
            </a:rPr>
            <a:t>Acenocumarol</a:t>
          </a:r>
        </a:p>
        <a:p>
          <a:r>
            <a:rPr lang="sr-Latn-RS" b="1" i="1" dirty="0" smtClean="0">
              <a:latin typeface="Times New Roman" panose="02020603050405020304" pitchFamily="18" charset="0"/>
              <a:cs typeface="Times New Roman" panose="02020603050405020304" pitchFamily="18" charset="0"/>
            </a:rPr>
            <a:t>Warfarin</a:t>
          </a:r>
          <a:endParaRPr lang="en-US" b="1" i="1" dirty="0">
            <a:latin typeface="Times New Roman" panose="02020603050405020304" pitchFamily="18" charset="0"/>
            <a:cs typeface="Times New Roman" panose="02020603050405020304" pitchFamily="18" charset="0"/>
          </a:endParaRPr>
        </a:p>
      </dgm:t>
    </dgm:pt>
    <dgm:pt modelId="{121BDC4B-95D5-4371-A521-084420C623F1}" type="parTrans" cxnId="{3FBC613C-95FF-4DF5-8F47-EC40C681F0F9}">
      <dgm:prSet/>
      <dgm:spPr/>
      <dgm:t>
        <a:bodyPr/>
        <a:lstStyle/>
        <a:p>
          <a:endParaRPr lang="en-US"/>
        </a:p>
      </dgm:t>
    </dgm:pt>
    <dgm:pt modelId="{9D25775C-E17A-401B-A69F-4407DECD7D3B}" type="sibTrans" cxnId="{3FBC613C-95FF-4DF5-8F47-EC40C681F0F9}">
      <dgm:prSet/>
      <dgm:spPr/>
      <dgm:t>
        <a:bodyPr/>
        <a:lstStyle/>
        <a:p>
          <a:endParaRPr lang="en-US"/>
        </a:p>
      </dgm:t>
    </dgm:pt>
    <dgm:pt modelId="{611B4AB5-D59D-4202-85C7-AC4A8E114E9C}" type="pres">
      <dgm:prSet presAssocID="{0224EB67-07A5-4465-9649-671A5B0C498B}" presName="composite" presStyleCnt="0">
        <dgm:presLayoutVars>
          <dgm:chMax val="1"/>
          <dgm:dir/>
          <dgm:resizeHandles val="exact"/>
        </dgm:presLayoutVars>
      </dgm:prSet>
      <dgm:spPr/>
      <dgm:t>
        <a:bodyPr/>
        <a:lstStyle/>
        <a:p>
          <a:endParaRPr lang="en-US"/>
        </a:p>
      </dgm:t>
    </dgm:pt>
    <dgm:pt modelId="{2FAB0650-7D8B-44E0-ABDB-057CF6D80789}" type="pres">
      <dgm:prSet presAssocID="{060A5F48-F205-4FC6-A0AC-3801B4C3356C}" presName="roof" presStyleLbl="dkBgShp" presStyleIdx="0" presStyleCnt="2" custLinFactNeighborY="-23392"/>
      <dgm:spPr/>
      <dgm:t>
        <a:bodyPr/>
        <a:lstStyle/>
        <a:p>
          <a:endParaRPr lang="en-US"/>
        </a:p>
      </dgm:t>
    </dgm:pt>
    <dgm:pt modelId="{F72C3A9D-A581-4732-8D75-4D1EC961F3AB}" type="pres">
      <dgm:prSet presAssocID="{060A5F48-F205-4FC6-A0AC-3801B4C3356C}" presName="pillars" presStyleCnt="0"/>
      <dgm:spPr>
        <a:scene3d>
          <a:camera prst="orthographicFront"/>
          <a:lightRig rig="threePt" dir="t"/>
        </a:scene3d>
        <a:sp3d>
          <a:bevelT w="114300" prst="artDeco"/>
        </a:sp3d>
      </dgm:spPr>
    </dgm:pt>
    <dgm:pt modelId="{7F7BD9D8-2F0B-41AC-809A-EC4F13E4B003}" type="pres">
      <dgm:prSet presAssocID="{060A5F48-F205-4FC6-A0AC-3801B4C3356C}" presName="pillar1" presStyleLbl="node1" presStyleIdx="0" presStyleCnt="2">
        <dgm:presLayoutVars>
          <dgm:bulletEnabled val="1"/>
        </dgm:presLayoutVars>
      </dgm:prSet>
      <dgm:spPr/>
      <dgm:t>
        <a:bodyPr/>
        <a:lstStyle/>
        <a:p>
          <a:endParaRPr lang="en-US"/>
        </a:p>
      </dgm:t>
    </dgm:pt>
    <dgm:pt modelId="{07B03A17-9CBE-4773-B040-AE9FE907174E}" type="pres">
      <dgm:prSet presAssocID="{CB11D6F3-A0F4-4689-B4B8-1E314B6C1B07}" presName="pillarX" presStyleLbl="node1" presStyleIdx="1" presStyleCnt="2">
        <dgm:presLayoutVars>
          <dgm:bulletEnabled val="1"/>
        </dgm:presLayoutVars>
      </dgm:prSet>
      <dgm:spPr/>
      <dgm:t>
        <a:bodyPr/>
        <a:lstStyle/>
        <a:p>
          <a:endParaRPr lang="en-US"/>
        </a:p>
      </dgm:t>
    </dgm:pt>
    <dgm:pt modelId="{E71DFC08-E13B-4C7B-9D61-5016D697405E}" type="pres">
      <dgm:prSet presAssocID="{060A5F48-F205-4FC6-A0AC-3801B4C3356C}" presName="base" presStyleLbl="dkBgShp" presStyleIdx="1" presStyleCnt="2" custLinFactNeighborY="-250"/>
      <dgm:spPr>
        <a:scene3d>
          <a:camera prst="orthographicFront"/>
          <a:lightRig rig="threePt" dir="t"/>
        </a:scene3d>
        <a:sp3d>
          <a:bevelT w="114300" prst="artDeco"/>
        </a:sp3d>
      </dgm:spPr>
    </dgm:pt>
  </dgm:ptLst>
  <dgm:cxnLst>
    <dgm:cxn modelId="{BF382933-8E5A-45AE-9D92-B8FBE96027C6}" srcId="{0224EB67-07A5-4465-9649-671A5B0C498B}" destId="{060A5F48-F205-4FC6-A0AC-3801B4C3356C}" srcOrd="0" destOrd="0" parTransId="{B78C7CBC-679E-468E-94E1-D34F5E550350}" sibTransId="{0023DB0A-71CE-4E2D-A5E1-B29268295B7C}"/>
    <dgm:cxn modelId="{50497CD2-1BD9-4025-B43E-03384A1CC0C9}" srcId="{060A5F48-F205-4FC6-A0AC-3801B4C3356C}" destId="{20F5CD85-9C5C-4CF4-8422-34A89C9556CA}" srcOrd="0" destOrd="0" parTransId="{51FF5E81-00D5-4C70-8E11-7210E7718ADC}" sibTransId="{43E67F84-640C-49D6-A7DD-DAD5998ACAE7}"/>
    <dgm:cxn modelId="{0388BDC4-ACF0-4366-8DE9-EA21DEDCB6E9}" type="presOf" srcId="{CB11D6F3-A0F4-4689-B4B8-1E314B6C1B07}" destId="{07B03A17-9CBE-4773-B040-AE9FE907174E}" srcOrd="0" destOrd="0" presId="urn:microsoft.com/office/officeart/2005/8/layout/hList3"/>
    <dgm:cxn modelId="{ADD69ECE-A54C-48D1-9C02-10EE4245A293}" type="presOf" srcId="{0224EB67-07A5-4465-9649-671A5B0C498B}" destId="{611B4AB5-D59D-4202-85C7-AC4A8E114E9C}" srcOrd="0" destOrd="0" presId="urn:microsoft.com/office/officeart/2005/8/layout/hList3"/>
    <dgm:cxn modelId="{87107DB2-D889-4E25-AE03-F41CF13773BC}" type="presOf" srcId="{20F5CD85-9C5C-4CF4-8422-34A89C9556CA}" destId="{7F7BD9D8-2F0B-41AC-809A-EC4F13E4B003}" srcOrd="0" destOrd="0" presId="urn:microsoft.com/office/officeart/2005/8/layout/hList3"/>
    <dgm:cxn modelId="{3FBC613C-95FF-4DF5-8F47-EC40C681F0F9}" srcId="{060A5F48-F205-4FC6-A0AC-3801B4C3356C}" destId="{CB11D6F3-A0F4-4689-B4B8-1E314B6C1B07}" srcOrd="1" destOrd="0" parTransId="{121BDC4B-95D5-4371-A521-084420C623F1}" sibTransId="{9D25775C-E17A-401B-A69F-4407DECD7D3B}"/>
    <dgm:cxn modelId="{9972535B-567C-45CF-9B5C-352F939BF063}" type="presOf" srcId="{060A5F48-F205-4FC6-A0AC-3801B4C3356C}" destId="{2FAB0650-7D8B-44E0-ABDB-057CF6D80789}" srcOrd="0" destOrd="0" presId="urn:microsoft.com/office/officeart/2005/8/layout/hList3"/>
    <dgm:cxn modelId="{543D3FC5-7F75-4572-AE7E-A2C62F3BA2F0}" type="presParOf" srcId="{611B4AB5-D59D-4202-85C7-AC4A8E114E9C}" destId="{2FAB0650-7D8B-44E0-ABDB-057CF6D80789}" srcOrd="0" destOrd="0" presId="urn:microsoft.com/office/officeart/2005/8/layout/hList3"/>
    <dgm:cxn modelId="{927F7255-267A-4349-8D94-C0CA1E8FF7E9}" type="presParOf" srcId="{611B4AB5-D59D-4202-85C7-AC4A8E114E9C}" destId="{F72C3A9D-A581-4732-8D75-4D1EC961F3AB}" srcOrd="1" destOrd="0" presId="urn:microsoft.com/office/officeart/2005/8/layout/hList3"/>
    <dgm:cxn modelId="{CC28D725-EA71-4A49-8152-6042C5477D78}" type="presParOf" srcId="{F72C3A9D-A581-4732-8D75-4D1EC961F3AB}" destId="{7F7BD9D8-2F0B-41AC-809A-EC4F13E4B003}" srcOrd="0" destOrd="0" presId="urn:microsoft.com/office/officeart/2005/8/layout/hList3"/>
    <dgm:cxn modelId="{1AFF5C74-E779-4578-A2FA-49E0FF9BC265}" type="presParOf" srcId="{F72C3A9D-A581-4732-8D75-4D1EC961F3AB}" destId="{07B03A17-9CBE-4773-B040-AE9FE907174E}" srcOrd="1" destOrd="0" presId="urn:microsoft.com/office/officeart/2005/8/layout/hList3"/>
    <dgm:cxn modelId="{21AA4B69-BDA9-4362-94D1-9B03880B9C1F}" type="presParOf" srcId="{611B4AB5-D59D-4202-85C7-AC4A8E114E9C}" destId="{E71DFC08-E13B-4C7B-9D61-5016D697405E}" srcOrd="2" destOrd="0" presId="urn:microsoft.com/office/officeart/2005/8/layout/hList3"/>
  </dgm:cxnLst>
  <dgm:bg>
    <a:solidFill>
      <a:schemeClr val="tx2">
        <a:lumMod val="7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085F3-CC69-4237-8CDC-5EA8724F6CC1}">
      <dsp:nvSpPr>
        <dsp:cNvPr id="0" name=""/>
        <dsp:cNvSpPr/>
      </dsp:nvSpPr>
      <dsp:spPr>
        <a:xfrm>
          <a:off x="0" y="257249"/>
          <a:ext cx="7600950" cy="1323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9918" tIns="312420" rIns="589918" bIns="106680" numCol="1" spcCol="1270" anchor="t" anchorCtr="0">
          <a:noAutofit/>
        </a:bodyPr>
        <a:lstStyle/>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Sinus tachycardia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Sinus bradycardia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Sinus arrhythmia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Sinus node disease</a:t>
          </a:r>
          <a:endParaRPr lang="en-US" sz="1500" b="1" kern="1200" dirty="0">
            <a:latin typeface="Times New Roman" panose="02020603050405020304" pitchFamily="18" charset="0"/>
            <a:cs typeface="Times New Roman" panose="02020603050405020304" pitchFamily="18" charset="0"/>
          </a:endParaRPr>
        </a:p>
      </dsp:txBody>
      <dsp:txXfrm>
        <a:off x="0" y="257249"/>
        <a:ext cx="7600950" cy="1323000"/>
      </dsp:txXfrm>
    </dsp:sp>
    <dsp:sp modelId="{9CD0CC26-2FA4-4094-BE8B-A3BBD5E34FAB}">
      <dsp:nvSpPr>
        <dsp:cNvPr id="0" name=""/>
        <dsp:cNvSpPr/>
      </dsp:nvSpPr>
      <dsp:spPr>
        <a:xfrm>
          <a:off x="380047" y="35849"/>
          <a:ext cx="5320665"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108" tIns="0" rIns="201108" bIns="0" numCol="1" spcCol="1270" anchor="ctr" anchorCtr="0">
          <a:noAutofit/>
        </a:bodyPr>
        <a:lstStyle/>
        <a:p>
          <a:pPr lvl="0" algn="l" defTabSz="666750">
            <a:lnSpc>
              <a:spcPct val="90000"/>
            </a:lnSpc>
            <a:spcBef>
              <a:spcPct val="0"/>
            </a:spcBef>
            <a:spcAft>
              <a:spcPct val="35000"/>
            </a:spcAft>
          </a:pPr>
          <a:r>
            <a:rPr lang="en-US" sz="1500" kern="1200" dirty="0" smtClean="0">
              <a:latin typeface="Times New Roman" panose="02020603050405020304" pitchFamily="18" charset="0"/>
              <a:cs typeface="Times New Roman" panose="02020603050405020304" pitchFamily="18" charset="0"/>
            </a:rPr>
            <a:t>Creating an electrical impulse</a:t>
          </a:r>
          <a:r>
            <a:rPr lang="sr-Latn-RS" sz="1500" kern="1200" dirty="0" smtClean="0">
              <a:latin typeface="Times New Roman" panose="02020603050405020304" pitchFamily="18" charset="0"/>
              <a:cs typeface="Times New Roman" panose="02020603050405020304" pitchFamily="18" charset="0"/>
            </a:rPr>
            <a:t> in AV node</a:t>
          </a:r>
          <a:endParaRPr lang="en-US" sz="1500" b="1" kern="1200" dirty="0">
            <a:latin typeface="Times New Roman" panose="02020603050405020304" pitchFamily="18" charset="0"/>
            <a:cs typeface="Times New Roman" panose="02020603050405020304" pitchFamily="18" charset="0"/>
          </a:endParaRPr>
        </a:p>
      </dsp:txBody>
      <dsp:txXfrm>
        <a:off x="401663" y="57465"/>
        <a:ext cx="5277433" cy="399568"/>
      </dsp:txXfrm>
    </dsp:sp>
    <dsp:sp modelId="{46486EE3-DCC3-4622-A558-FB1686163A4C}">
      <dsp:nvSpPr>
        <dsp:cNvPr id="0" name=""/>
        <dsp:cNvSpPr/>
      </dsp:nvSpPr>
      <dsp:spPr>
        <a:xfrm>
          <a:off x="0" y="1882649"/>
          <a:ext cx="7600950" cy="1086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9918" tIns="312420" rIns="589918" bIns="106680" numCol="1" spcCol="1270" anchor="t" anchorCtr="0">
          <a:noAutofit/>
        </a:bodyPr>
        <a:lstStyle/>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Atrial extrasystoles</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Supraventricular tachycardia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Atrial fibrillation and flutter</a:t>
          </a:r>
          <a:endParaRPr lang="en-US" sz="1500" b="1" kern="1200" dirty="0">
            <a:latin typeface="Times New Roman" panose="02020603050405020304" pitchFamily="18" charset="0"/>
            <a:cs typeface="Times New Roman" panose="02020603050405020304" pitchFamily="18" charset="0"/>
          </a:endParaRPr>
        </a:p>
      </dsp:txBody>
      <dsp:txXfrm>
        <a:off x="0" y="1882649"/>
        <a:ext cx="7600950" cy="1086750"/>
      </dsp:txXfrm>
    </dsp:sp>
    <dsp:sp modelId="{46EF951C-1A37-409F-A9FB-3323A9C7E6E8}">
      <dsp:nvSpPr>
        <dsp:cNvPr id="0" name=""/>
        <dsp:cNvSpPr/>
      </dsp:nvSpPr>
      <dsp:spPr>
        <a:xfrm>
          <a:off x="380047" y="1661249"/>
          <a:ext cx="5320665"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108" tIns="0" rIns="201108" bIns="0" numCol="1" spcCol="1270" anchor="ctr" anchorCtr="0">
          <a:noAutofit/>
        </a:bodyPr>
        <a:lstStyle/>
        <a:p>
          <a:pPr lvl="0" algn="l" defTabSz="666750">
            <a:lnSpc>
              <a:spcPct val="90000"/>
            </a:lnSpc>
            <a:spcBef>
              <a:spcPct val="0"/>
            </a:spcBef>
            <a:spcAft>
              <a:spcPct val="35000"/>
            </a:spcAft>
          </a:pPr>
          <a:r>
            <a:rPr lang="sr-Latn-RS" sz="1500" b="1" kern="1200" dirty="0" smtClean="0">
              <a:latin typeface="Times New Roman" panose="02020603050405020304" pitchFamily="18" charset="0"/>
              <a:cs typeface="Times New Roman" panose="02020603050405020304" pitchFamily="18" charset="0"/>
            </a:rPr>
            <a:t>Atrial arrhythmias</a:t>
          </a:r>
          <a:endParaRPr lang="en-US" sz="1500" b="1" kern="1200" dirty="0">
            <a:latin typeface="Times New Roman" panose="02020603050405020304" pitchFamily="18" charset="0"/>
            <a:cs typeface="Times New Roman" panose="02020603050405020304" pitchFamily="18" charset="0"/>
          </a:endParaRPr>
        </a:p>
      </dsp:txBody>
      <dsp:txXfrm>
        <a:off x="401663" y="1682865"/>
        <a:ext cx="5277433" cy="399568"/>
      </dsp:txXfrm>
    </dsp:sp>
    <dsp:sp modelId="{BC7F06DB-B39A-4304-B1D3-D2F69CBA4D0D}">
      <dsp:nvSpPr>
        <dsp:cNvPr id="0" name=""/>
        <dsp:cNvSpPr/>
      </dsp:nvSpPr>
      <dsp:spPr>
        <a:xfrm>
          <a:off x="0" y="3271799"/>
          <a:ext cx="7600950" cy="1323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9918" tIns="312420" rIns="589918" bIns="106680" numCol="1" spcCol="1270" anchor="t" anchorCtr="0">
          <a:noAutofit/>
        </a:bodyPr>
        <a:lstStyle/>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Nodal extrasystoles</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Nodal rhythm</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Nodal tachycardia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Atrioventricular disociacion</a:t>
          </a:r>
          <a:endParaRPr lang="en-US" sz="1500" b="1" kern="1200" dirty="0">
            <a:latin typeface="Times New Roman" panose="02020603050405020304" pitchFamily="18" charset="0"/>
            <a:cs typeface="Times New Roman" panose="02020603050405020304" pitchFamily="18" charset="0"/>
          </a:endParaRPr>
        </a:p>
      </dsp:txBody>
      <dsp:txXfrm>
        <a:off x="0" y="3271799"/>
        <a:ext cx="7600950" cy="1323000"/>
      </dsp:txXfrm>
    </dsp:sp>
    <dsp:sp modelId="{17A218CB-5E12-4050-A420-B28C07E67522}">
      <dsp:nvSpPr>
        <dsp:cNvPr id="0" name=""/>
        <dsp:cNvSpPr/>
      </dsp:nvSpPr>
      <dsp:spPr>
        <a:xfrm>
          <a:off x="380047" y="3050400"/>
          <a:ext cx="5320665"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108" tIns="0" rIns="201108" bIns="0" numCol="1" spcCol="1270" anchor="ctr" anchorCtr="0">
          <a:noAutofit/>
        </a:bodyPr>
        <a:lstStyle/>
        <a:p>
          <a:pPr lvl="0" algn="l" defTabSz="666750">
            <a:lnSpc>
              <a:spcPct val="90000"/>
            </a:lnSpc>
            <a:spcBef>
              <a:spcPct val="0"/>
            </a:spcBef>
            <a:spcAft>
              <a:spcPct val="35000"/>
            </a:spcAft>
          </a:pPr>
          <a:r>
            <a:rPr lang="sr-Latn-RS" sz="1500" b="1" kern="1200" dirty="0" smtClean="0">
              <a:latin typeface="Times New Roman" panose="02020603050405020304" pitchFamily="18" charset="0"/>
              <a:cs typeface="Times New Roman" panose="02020603050405020304" pitchFamily="18" charset="0"/>
            </a:rPr>
            <a:t>Nodal arrhythmias</a:t>
          </a:r>
          <a:endParaRPr lang="en-US" sz="1500" b="1" kern="1200" dirty="0">
            <a:latin typeface="Times New Roman" panose="02020603050405020304" pitchFamily="18" charset="0"/>
            <a:cs typeface="Times New Roman" panose="02020603050405020304" pitchFamily="18" charset="0"/>
          </a:endParaRPr>
        </a:p>
      </dsp:txBody>
      <dsp:txXfrm>
        <a:off x="401663" y="3072016"/>
        <a:ext cx="5277433" cy="399568"/>
      </dsp:txXfrm>
    </dsp:sp>
    <dsp:sp modelId="{153D9BFC-105F-4BB7-AB9F-D208192A402C}">
      <dsp:nvSpPr>
        <dsp:cNvPr id="0" name=""/>
        <dsp:cNvSpPr/>
      </dsp:nvSpPr>
      <dsp:spPr>
        <a:xfrm>
          <a:off x="0" y="4897200"/>
          <a:ext cx="7600950" cy="1086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9918" tIns="312420" rIns="589918" bIns="106680" numCol="1" spcCol="1270" anchor="t" anchorCtr="0">
          <a:noAutofit/>
        </a:bodyPr>
        <a:lstStyle/>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Ventricular extrasystoles</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Ventricular tachycardia</a:t>
          </a:r>
          <a:endParaRPr lang="en-US" sz="1500" b="1" kern="1200" dirty="0">
            <a:latin typeface="Times New Roman" panose="02020603050405020304" pitchFamily="18" charset="0"/>
            <a:cs typeface="Times New Roman" panose="02020603050405020304" pitchFamily="18" charset="0"/>
          </a:endParaRPr>
        </a:p>
        <a:p>
          <a:pPr marL="114300" lvl="1" indent="-114300" algn="l" defTabSz="666750">
            <a:lnSpc>
              <a:spcPct val="90000"/>
            </a:lnSpc>
            <a:spcBef>
              <a:spcPct val="0"/>
            </a:spcBef>
            <a:spcAft>
              <a:spcPct val="15000"/>
            </a:spcAft>
            <a:buChar char="••"/>
          </a:pPr>
          <a:r>
            <a:rPr lang="sr-Latn-RS" sz="1500" b="1" kern="1200" dirty="0" smtClean="0">
              <a:latin typeface="Times New Roman" panose="02020603050405020304" pitchFamily="18" charset="0"/>
              <a:cs typeface="Times New Roman" panose="02020603050405020304" pitchFamily="18" charset="0"/>
            </a:rPr>
            <a:t>Ventricular fibrillation and flutter</a:t>
          </a:r>
          <a:endParaRPr lang="en-US" sz="1500" b="1" kern="1200" dirty="0">
            <a:latin typeface="Times New Roman" panose="02020603050405020304" pitchFamily="18" charset="0"/>
            <a:cs typeface="Times New Roman" panose="02020603050405020304" pitchFamily="18" charset="0"/>
          </a:endParaRPr>
        </a:p>
      </dsp:txBody>
      <dsp:txXfrm>
        <a:off x="0" y="4897200"/>
        <a:ext cx="7600950" cy="1086750"/>
      </dsp:txXfrm>
    </dsp:sp>
    <dsp:sp modelId="{CB555A85-9772-4B6A-9724-958E94925143}">
      <dsp:nvSpPr>
        <dsp:cNvPr id="0" name=""/>
        <dsp:cNvSpPr/>
      </dsp:nvSpPr>
      <dsp:spPr>
        <a:xfrm>
          <a:off x="380047" y="4675800"/>
          <a:ext cx="5320665" cy="442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108" tIns="0" rIns="201108" bIns="0" numCol="1" spcCol="1270" anchor="ctr" anchorCtr="0">
          <a:noAutofit/>
        </a:bodyPr>
        <a:lstStyle/>
        <a:p>
          <a:pPr lvl="0" algn="l" defTabSz="666750">
            <a:lnSpc>
              <a:spcPct val="90000"/>
            </a:lnSpc>
            <a:spcBef>
              <a:spcPct val="0"/>
            </a:spcBef>
            <a:spcAft>
              <a:spcPct val="35000"/>
            </a:spcAft>
          </a:pPr>
          <a:r>
            <a:rPr lang="sr-Latn-RS" sz="1500" b="1" kern="1200" dirty="0" smtClean="0">
              <a:latin typeface="Times New Roman" panose="02020603050405020304" pitchFamily="18" charset="0"/>
              <a:cs typeface="Times New Roman" panose="02020603050405020304" pitchFamily="18" charset="0"/>
            </a:rPr>
            <a:t>Ventricular arrhythmias</a:t>
          </a:r>
          <a:endParaRPr lang="en-US" sz="1500" b="1" kern="1200" dirty="0">
            <a:latin typeface="Times New Roman" panose="02020603050405020304" pitchFamily="18" charset="0"/>
            <a:cs typeface="Times New Roman" panose="02020603050405020304" pitchFamily="18" charset="0"/>
          </a:endParaRPr>
        </a:p>
      </dsp:txBody>
      <dsp:txXfrm>
        <a:off x="401663" y="4697416"/>
        <a:ext cx="5277433" cy="3995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B0650-7D8B-44E0-ABDB-057CF6D80789}">
      <dsp:nvSpPr>
        <dsp:cNvPr id="0" name=""/>
        <dsp:cNvSpPr/>
      </dsp:nvSpPr>
      <dsp:spPr>
        <a:xfrm>
          <a:off x="0" y="0"/>
          <a:ext cx="7315200" cy="1303020"/>
        </a:xfrm>
        <a:prstGeom prst="rect">
          <a:avLst/>
        </a:prstGeom>
        <a:solidFill>
          <a:schemeClr val="tx2">
            <a:lumMod val="7500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sr-Latn-RS" sz="6200" b="1" kern="1200" dirty="0" smtClean="0">
              <a:latin typeface="Times New Roman" panose="02020603050405020304" pitchFamily="18" charset="0"/>
              <a:cs typeface="Times New Roman" panose="02020603050405020304" pitchFamily="18" charset="0"/>
            </a:rPr>
            <a:t>CONTROL</a:t>
          </a:r>
          <a:endParaRPr lang="en-US" sz="6200" kern="1200" dirty="0">
            <a:latin typeface="Times New Roman" panose="02020603050405020304" pitchFamily="18" charset="0"/>
            <a:cs typeface="Times New Roman" panose="02020603050405020304" pitchFamily="18" charset="0"/>
          </a:endParaRPr>
        </a:p>
      </dsp:txBody>
      <dsp:txXfrm>
        <a:off x="0" y="0"/>
        <a:ext cx="7315200" cy="1303020"/>
      </dsp:txXfrm>
    </dsp:sp>
    <dsp:sp modelId="{7F7BD9D8-2F0B-41AC-809A-EC4F13E4B003}">
      <dsp:nvSpPr>
        <dsp:cNvPr id="0" name=""/>
        <dsp:cNvSpPr/>
      </dsp:nvSpPr>
      <dsp:spPr>
        <a:xfrm>
          <a:off x="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sr-Latn-RS" sz="2300" b="1" kern="1200" dirty="0" smtClean="0">
              <a:latin typeface="Times New Roman" panose="02020603050405020304" pitchFamily="18" charset="0"/>
              <a:cs typeface="Times New Roman" panose="02020603050405020304" pitchFamily="18" charset="0"/>
            </a:rPr>
            <a:t>HEART RATE</a:t>
          </a:r>
          <a:endParaRPr lang="sr-Cyrl-RS" sz="2300" b="1" kern="1200" dirty="0" smtClean="0">
            <a:latin typeface="Times New Roman" panose="02020603050405020304" pitchFamily="18" charset="0"/>
            <a:cs typeface="Times New Roman" panose="02020603050405020304" pitchFamily="18" charset="0"/>
          </a:endParaRPr>
        </a:p>
        <a:p>
          <a:pPr lvl="0" algn="ctr" defTabSz="1022350">
            <a:lnSpc>
              <a:spcPct val="90000"/>
            </a:lnSpc>
            <a:spcBef>
              <a:spcPct val="0"/>
            </a:spcBef>
            <a:spcAft>
              <a:spcPct val="35000"/>
            </a:spcAft>
          </a:pPr>
          <a:endParaRPr lang="sr-Cyrl-RS" sz="2300" b="1" kern="1200" dirty="0" smtClean="0">
            <a:latin typeface="Times New Roman" panose="02020603050405020304" pitchFamily="18" charset="0"/>
            <a:cs typeface="Times New Roman" panose="02020603050405020304" pitchFamily="18" charset="0"/>
          </a:endParaRPr>
        </a:p>
        <a:p>
          <a:pPr lvl="0" algn="ctr" defTabSz="1022350">
            <a:lnSpc>
              <a:spcPct val="90000"/>
            </a:lnSpc>
            <a:spcBef>
              <a:spcPct val="0"/>
            </a:spcBef>
            <a:spcAft>
              <a:spcPct val="35000"/>
            </a:spcAft>
          </a:pPr>
          <a:r>
            <a:rPr lang="sr-Cyrl-RS" sz="2300" b="1" kern="1200" dirty="0" smtClean="0">
              <a:latin typeface="Times New Roman" panose="02020603050405020304" pitchFamily="18" charset="0"/>
              <a:cs typeface="Times New Roman" panose="02020603050405020304" pitchFamily="18" charset="0"/>
            </a:rPr>
            <a:t> </a:t>
          </a:r>
        </a:p>
        <a:p>
          <a:pPr lvl="0" algn="ctr" defTabSz="1022350">
            <a:lnSpc>
              <a:spcPct val="90000"/>
            </a:lnSpc>
            <a:spcBef>
              <a:spcPct val="0"/>
            </a:spcBef>
            <a:spcAft>
              <a:spcPct val="35000"/>
            </a:spcAft>
          </a:pPr>
          <a:r>
            <a:rPr lang="sr-Cyrl-RS" sz="2300" b="1" i="0" kern="1200" dirty="0" smtClean="0">
              <a:latin typeface="Times New Roman" panose="02020603050405020304" pitchFamily="18" charset="0"/>
              <a:cs typeface="Times New Roman" panose="02020603050405020304" pitchFamily="18" charset="0"/>
            </a:rPr>
            <a:t>60-90 / </a:t>
          </a:r>
          <a:r>
            <a:rPr lang="sr-Latn-RS" sz="2300" b="1" i="0" kern="1200" dirty="0" smtClean="0">
              <a:latin typeface="Times New Roman" panose="02020603050405020304" pitchFamily="18" charset="0"/>
              <a:cs typeface="Times New Roman" panose="02020603050405020304" pitchFamily="18" charset="0"/>
            </a:rPr>
            <a:t>min.</a:t>
          </a:r>
          <a:endParaRPr lang="en-US" sz="2300" b="1" i="0" kern="1200" dirty="0">
            <a:latin typeface="Times New Roman" panose="02020603050405020304" pitchFamily="18" charset="0"/>
            <a:cs typeface="Times New Roman" panose="02020603050405020304" pitchFamily="18" charset="0"/>
          </a:endParaRPr>
        </a:p>
      </dsp:txBody>
      <dsp:txXfrm>
        <a:off x="0" y="1303020"/>
        <a:ext cx="3657599" cy="2736342"/>
      </dsp:txXfrm>
    </dsp:sp>
    <dsp:sp modelId="{07B03A17-9CBE-4773-B040-AE9FE907174E}">
      <dsp:nvSpPr>
        <dsp:cNvPr id="0" name=""/>
        <dsp:cNvSpPr/>
      </dsp:nvSpPr>
      <dsp:spPr>
        <a:xfrm>
          <a:off x="365760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endParaRPr lang="sr-Latn-RS" sz="2300" b="1" kern="1200" dirty="0" smtClean="0">
            <a:latin typeface="Times New Roman" panose="02020603050405020304" pitchFamily="18" charset="0"/>
            <a:cs typeface="Times New Roman" panose="02020603050405020304" pitchFamily="18" charset="0"/>
          </a:endParaRPr>
        </a:p>
        <a:p>
          <a:pPr lvl="0" algn="ctr" defTabSz="1022350">
            <a:lnSpc>
              <a:spcPct val="90000"/>
            </a:lnSpc>
            <a:spcBef>
              <a:spcPct val="0"/>
            </a:spcBef>
            <a:spcAft>
              <a:spcPct val="35000"/>
            </a:spcAft>
          </a:pPr>
          <a:r>
            <a:rPr lang="sr-Latn-RS" sz="2300" b="1" kern="1200" dirty="0" smtClean="0">
              <a:latin typeface="Times New Roman" panose="02020603050405020304" pitchFamily="18" charset="0"/>
              <a:cs typeface="Times New Roman" panose="02020603050405020304" pitchFamily="18" charset="0"/>
            </a:rPr>
            <a:t>RHYTHM</a:t>
          </a:r>
        </a:p>
        <a:p>
          <a:pPr lvl="0" algn="ctr" defTabSz="1022350">
            <a:lnSpc>
              <a:spcPct val="90000"/>
            </a:lnSpc>
            <a:spcBef>
              <a:spcPct val="0"/>
            </a:spcBef>
            <a:spcAft>
              <a:spcPct val="35000"/>
            </a:spcAft>
          </a:pPr>
          <a:endParaRPr lang="sr-Cyrl-RS" sz="2300" b="1" i="1" kern="1200" dirty="0" smtClean="0">
            <a:latin typeface="Times New Roman" panose="02020603050405020304" pitchFamily="18" charset="0"/>
            <a:cs typeface="Times New Roman" panose="02020603050405020304" pitchFamily="18" charset="0"/>
          </a:endParaRPr>
        </a:p>
        <a:p>
          <a:pPr lvl="0" algn="ctr" defTabSz="1022350">
            <a:lnSpc>
              <a:spcPct val="90000"/>
            </a:lnSpc>
            <a:spcBef>
              <a:spcPct val="0"/>
            </a:spcBef>
            <a:spcAft>
              <a:spcPct val="35000"/>
            </a:spcAft>
          </a:pPr>
          <a:r>
            <a:rPr lang="en-US" sz="2300" b="1" i="1" kern="1200" dirty="0" smtClean="0">
              <a:latin typeface="Times New Roman" panose="02020603050405020304" pitchFamily="18" charset="0"/>
              <a:cs typeface="Times New Roman" panose="02020603050405020304" pitchFamily="18" charset="0"/>
            </a:rPr>
            <a:t>Conversion to sin</a:t>
          </a:r>
          <a:r>
            <a:rPr lang="sr-Latn-RS" sz="2300" b="1" i="1" kern="1200" dirty="0" smtClean="0">
              <a:latin typeface="Times New Roman" panose="02020603050405020304" pitchFamily="18" charset="0"/>
              <a:cs typeface="Times New Roman" panose="02020603050405020304" pitchFamily="18" charset="0"/>
            </a:rPr>
            <a:t>us</a:t>
          </a:r>
          <a:r>
            <a:rPr lang="en-US" sz="2300" b="1" i="1" kern="1200" dirty="0" smtClean="0">
              <a:latin typeface="Times New Roman" panose="02020603050405020304" pitchFamily="18" charset="0"/>
              <a:cs typeface="Times New Roman" panose="02020603050405020304" pitchFamily="18" charset="0"/>
            </a:rPr>
            <a:t> rhythm:</a:t>
          </a:r>
        </a:p>
        <a:p>
          <a:pPr lvl="0" algn="ctr" defTabSz="1022350">
            <a:lnSpc>
              <a:spcPct val="90000"/>
            </a:lnSpc>
            <a:spcBef>
              <a:spcPct val="0"/>
            </a:spcBef>
            <a:spcAft>
              <a:spcPct val="35000"/>
            </a:spcAft>
          </a:pPr>
          <a:r>
            <a:rPr lang="en-US" sz="2300" b="1" i="1" kern="1200" dirty="0" smtClean="0">
              <a:latin typeface="Times New Roman" panose="02020603050405020304" pitchFamily="18" charset="0"/>
              <a:cs typeface="Times New Roman" panose="02020603050405020304" pitchFamily="18" charset="0"/>
            </a:rPr>
            <a:t>Medically</a:t>
          </a:r>
        </a:p>
        <a:p>
          <a:pPr lvl="0" algn="ctr" defTabSz="1022350">
            <a:lnSpc>
              <a:spcPct val="90000"/>
            </a:lnSpc>
            <a:spcBef>
              <a:spcPct val="0"/>
            </a:spcBef>
            <a:spcAft>
              <a:spcPct val="35000"/>
            </a:spcAft>
          </a:pPr>
          <a:r>
            <a:rPr lang="en-US" sz="2300" b="1" i="1" kern="1200" dirty="0" err="1" smtClean="0">
              <a:latin typeface="Times New Roman" panose="02020603050405020304" pitchFamily="18" charset="0"/>
              <a:cs typeface="Times New Roman" panose="02020603050405020304" pitchFamily="18" charset="0"/>
            </a:rPr>
            <a:t>Electroconversion</a:t>
          </a:r>
          <a:endParaRPr lang="en-US" sz="2300" b="1" i="0" kern="1200" dirty="0">
            <a:latin typeface="Times New Roman" panose="02020603050405020304" pitchFamily="18" charset="0"/>
            <a:cs typeface="Times New Roman" panose="02020603050405020304" pitchFamily="18" charset="0"/>
          </a:endParaRPr>
        </a:p>
      </dsp:txBody>
      <dsp:txXfrm>
        <a:off x="3657600" y="1303020"/>
        <a:ext cx="3657599" cy="2736342"/>
      </dsp:txXfrm>
    </dsp:sp>
    <dsp:sp modelId="{E71DFC08-E13B-4C7B-9D61-5016D697405E}">
      <dsp:nvSpPr>
        <dsp:cNvPr id="0" name=""/>
        <dsp:cNvSpPr/>
      </dsp:nvSpPr>
      <dsp:spPr>
        <a:xfrm>
          <a:off x="0" y="4039362"/>
          <a:ext cx="7315200" cy="304038"/>
        </a:xfrm>
        <a:prstGeom prst="rect">
          <a:avLst/>
        </a:prstGeom>
        <a:solidFill>
          <a:schemeClr val="accent1">
            <a:shade val="80000"/>
            <a:hueOff val="0"/>
            <a:satOff val="0"/>
            <a:lumOff val="0"/>
            <a:alphaOff val="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085F3-CC69-4237-8CDC-5EA8724F6CC1}">
      <dsp:nvSpPr>
        <dsp:cNvPr id="0" name=""/>
        <dsp:cNvSpPr/>
      </dsp:nvSpPr>
      <dsp:spPr>
        <a:xfrm>
          <a:off x="0" y="273510"/>
          <a:ext cx="7162800" cy="158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55913" tIns="374904" rIns="555913" bIns="128016" numCol="1" spcCol="1270" anchor="t" anchorCtr="0">
          <a:noAutofit/>
        </a:bodyPr>
        <a:lstStyle/>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SA</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1st degree</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SA</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2nd degree</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SA</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3rd degree</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Sinus node disease</a:t>
          </a:r>
          <a:endParaRPr lang="en-US" sz="1800" b="1" kern="1200" dirty="0">
            <a:latin typeface="Times New Roman" panose="02020603050405020304" pitchFamily="18" charset="0"/>
            <a:cs typeface="Times New Roman" panose="02020603050405020304" pitchFamily="18" charset="0"/>
          </a:endParaRPr>
        </a:p>
      </dsp:txBody>
      <dsp:txXfrm>
        <a:off x="0" y="273510"/>
        <a:ext cx="7162800" cy="1587600"/>
      </dsp:txXfrm>
    </dsp:sp>
    <dsp:sp modelId="{9CD0CC26-2FA4-4094-BE8B-A3BBD5E34FAB}">
      <dsp:nvSpPr>
        <dsp:cNvPr id="0" name=""/>
        <dsp:cNvSpPr/>
      </dsp:nvSpPr>
      <dsp:spPr>
        <a:xfrm>
          <a:off x="358140" y="7830"/>
          <a:ext cx="501396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00100">
            <a:lnSpc>
              <a:spcPct val="90000"/>
            </a:lnSpc>
            <a:spcBef>
              <a:spcPct val="0"/>
            </a:spcBef>
            <a:spcAft>
              <a:spcPct val="35000"/>
            </a:spcAft>
          </a:pPr>
          <a:r>
            <a:rPr lang="sr-Latn-RS" sz="1800" kern="1200" dirty="0" smtClean="0">
              <a:latin typeface="Times New Roman" panose="02020603050405020304" pitchFamily="18" charset="0"/>
              <a:cs typeface="Times New Roman" panose="02020603050405020304" pitchFamily="18" charset="0"/>
            </a:rPr>
            <a:t>Disturbance in c</a:t>
          </a:r>
          <a:r>
            <a:rPr lang="en-US" sz="1800" kern="1200" dirty="0" err="1" smtClean="0">
              <a:latin typeface="Times New Roman" panose="02020603050405020304" pitchFamily="18" charset="0"/>
              <a:cs typeface="Times New Roman" panose="02020603050405020304" pitchFamily="18" charset="0"/>
            </a:rPr>
            <a:t>onducting</a:t>
          </a:r>
          <a:r>
            <a:rPr lang="en-US" sz="1800" kern="1200" dirty="0" smtClean="0">
              <a:latin typeface="Times New Roman" panose="02020603050405020304" pitchFamily="18" charset="0"/>
              <a:cs typeface="Times New Roman" panose="02020603050405020304" pitchFamily="18" charset="0"/>
            </a:rPr>
            <a:t> an electrical impulse</a:t>
          </a:r>
          <a:r>
            <a:rPr lang="sr-Latn-RS" sz="1800" kern="1200" dirty="0" smtClean="0">
              <a:latin typeface="Times New Roman" panose="02020603050405020304" pitchFamily="18" charset="0"/>
              <a:cs typeface="Times New Roman" panose="02020603050405020304" pitchFamily="18" charset="0"/>
            </a:rPr>
            <a:t> in SA node</a:t>
          </a:r>
          <a:endParaRPr lang="en-US" sz="1800" b="1" kern="1200" dirty="0">
            <a:latin typeface="Times New Roman" panose="02020603050405020304" pitchFamily="18" charset="0"/>
            <a:cs typeface="Times New Roman" panose="02020603050405020304" pitchFamily="18" charset="0"/>
          </a:endParaRPr>
        </a:p>
      </dsp:txBody>
      <dsp:txXfrm>
        <a:off x="384079" y="33769"/>
        <a:ext cx="4962082" cy="479482"/>
      </dsp:txXfrm>
    </dsp:sp>
    <dsp:sp modelId="{46486EE3-DCC3-4622-A558-FB1686163A4C}">
      <dsp:nvSpPr>
        <dsp:cNvPr id="0" name=""/>
        <dsp:cNvSpPr/>
      </dsp:nvSpPr>
      <dsp:spPr>
        <a:xfrm>
          <a:off x="0" y="2223990"/>
          <a:ext cx="7162800" cy="1304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55913" tIns="374904" rIns="555913" bIns="128016" numCol="1" spcCol="1270" anchor="t" anchorCtr="0">
          <a:noAutofit/>
        </a:bodyPr>
        <a:lstStyle/>
        <a:p>
          <a:pPr marL="171450" lvl="1" indent="-171450" algn="l" defTabSz="800100">
            <a:lnSpc>
              <a:spcPct val="90000"/>
            </a:lnSpc>
            <a:spcBef>
              <a:spcPct val="0"/>
            </a:spcBef>
            <a:spcAft>
              <a:spcPct val="15000"/>
            </a:spcAft>
            <a:buChar char="••"/>
          </a:pPr>
          <a:r>
            <a:rPr lang="sr-Cyrl-RS" sz="1800" b="1" kern="1200" dirty="0" smtClean="0">
              <a:latin typeface="Times New Roman" panose="02020603050405020304" pitchFamily="18" charset="0"/>
              <a:cs typeface="Times New Roman" panose="02020603050405020304" pitchFamily="18" charset="0"/>
            </a:rPr>
            <a:t>А</a:t>
          </a:r>
          <a:r>
            <a:rPr lang="sr-Latn-RS" sz="1800" b="1" kern="1200" dirty="0" smtClean="0">
              <a:latin typeface="Times New Roman" panose="02020603050405020304" pitchFamily="18" charset="0"/>
              <a:cs typeface="Times New Roman" panose="02020603050405020304" pitchFamily="18" charset="0"/>
            </a:rPr>
            <a:t>V</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1st degree</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Cyrl-RS" sz="1800" b="1" kern="1200" dirty="0" smtClean="0">
              <a:latin typeface="Times New Roman" panose="02020603050405020304" pitchFamily="18" charset="0"/>
              <a:cs typeface="Times New Roman" panose="02020603050405020304" pitchFamily="18" charset="0"/>
            </a:rPr>
            <a:t>А</a:t>
          </a:r>
          <a:r>
            <a:rPr lang="sr-Latn-RS" sz="1800" b="1" kern="1200" dirty="0" smtClean="0">
              <a:latin typeface="Times New Roman" panose="02020603050405020304" pitchFamily="18" charset="0"/>
              <a:cs typeface="Times New Roman" panose="02020603050405020304" pitchFamily="18" charset="0"/>
            </a:rPr>
            <a:t>V</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2nd degree</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Cyrl-RS" sz="1800" b="1" kern="1200" dirty="0" smtClean="0">
              <a:latin typeface="Times New Roman" panose="02020603050405020304" pitchFamily="18" charset="0"/>
              <a:cs typeface="Times New Roman" panose="02020603050405020304" pitchFamily="18" charset="0"/>
            </a:rPr>
            <a:t>А</a:t>
          </a:r>
          <a:r>
            <a:rPr lang="sr-Latn-RS" sz="1800" b="1" kern="1200" dirty="0" smtClean="0">
              <a:latin typeface="Times New Roman" panose="02020603050405020304" pitchFamily="18" charset="0"/>
              <a:cs typeface="Times New Roman" panose="02020603050405020304" pitchFamily="18" charset="0"/>
            </a:rPr>
            <a:t>V</a:t>
          </a:r>
          <a:r>
            <a:rPr lang="sr-Cyrl-RS" sz="1800" b="1" kern="1200" dirty="0" smtClean="0">
              <a:latin typeface="Times New Roman" panose="02020603050405020304" pitchFamily="18" charset="0"/>
              <a:cs typeface="Times New Roman" panose="02020603050405020304" pitchFamily="18" charset="0"/>
            </a:rPr>
            <a:t> </a:t>
          </a:r>
          <a:r>
            <a:rPr lang="sr-Latn-RS" sz="1800" b="1" kern="1200" dirty="0" smtClean="0">
              <a:latin typeface="Times New Roman" panose="02020603050405020304" pitchFamily="18" charset="0"/>
              <a:cs typeface="Times New Roman" panose="02020603050405020304" pitchFamily="18" charset="0"/>
            </a:rPr>
            <a:t>block 3rd degree (complete)</a:t>
          </a:r>
          <a:endParaRPr lang="en-US" sz="1800" b="1" kern="1200" dirty="0">
            <a:latin typeface="Times New Roman" panose="02020603050405020304" pitchFamily="18" charset="0"/>
            <a:cs typeface="Times New Roman" panose="02020603050405020304" pitchFamily="18" charset="0"/>
          </a:endParaRPr>
        </a:p>
      </dsp:txBody>
      <dsp:txXfrm>
        <a:off x="0" y="2223990"/>
        <a:ext cx="7162800" cy="1304100"/>
      </dsp:txXfrm>
    </dsp:sp>
    <dsp:sp modelId="{46EF951C-1A37-409F-A9FB-3323A9C7E6E8}">
      <dsp:nvSpPr>
        <dsp:cNvPr id="0" name=""/>
        <dsp:cNvSpPr/>
      </dsp:nvSpPr>
      <dsp:spPr>
        <a:xfrm>
          <a:off x="358140" y="1958310"/>
          <a:ext cx="501396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00100">
            <a:lnSpc>
              <a:spcPct val="90000"/>
            </a:lnSpc>
            <a:spcBef>
              <a:spcPct val="0"/>
            </a:spcBef>
            <a:spcAft>
              <a:spcPct val="35000"/>
            </a:spcAft>
          </a:pPr>
          <a:r>
            <a:rPr lang="sr-Latn-RS" sz="1800" kern="1200" dirty="0" smtClean="0">
              <a:latin typeface="Times New Roman" panose="02020603050405020304" pitchFamily="18" charset="0"/>
              <a:cs typeface="Times New Roman" panose="02020603050405020304" pitchFamily="18" charset="0"/>
            </a:rPr>
            <a:t>Disturbance in c</a:t>
          </a:r>
          <a:r>
            <a:rPr lang="en-US" sz="1800" kern="1200" dirty="0" err="1" smtClean="0">
              <a:latin typeface="Times New Roman" panose="02020603050405020304" pitchFamily="18" charset="0"/>
              <a:cs typeface="Times New Roman" panose="02020603050405020304" pitchFamily="18" charset="0"/>
            </a:rPr>
            <a:t>onducting</a:t>
          </a:r>
          <a:r>
            <a:rPr lang="en-US" sz="1800" kern="1200" dirty="0" smtClean="0">
              <a:latin typeface="Times New Roman" panose="02020603050405020304" pitchFamily="18" charset="0"/>
              <a:cs typeface="Times New Roman" panose="02020603050405020304" pitchFamily="18" charset="0"/>
            </a:rPr>
            <a:t> an electrical impulse</a:t>
          </a:r>
          <a:r>
            <a:rPr lang="sr-Latn-RS" sz="1800" kern="1200" dirty="0" smtClean="0">
              <a:latin typeface="Times New Roman" panose="02020603050405020304" pitchFamily="18" charset="0"/>
              <a:cs typeface="Times New Roman" panose="02020603050405020304" pitchFamily="18" charset="0"/>
            </a:rPr>
            <a:t> in AV node</a:t>
          </a:r>
          <a:endParaRPr lang="en-US" sz="1800" b="1" kern="1200" dirty="0">
            <a:latin typeface="Times New Roman" panose="02020603050405020304" pitchFamily="18" charset="0"/>
            <a:cs typeface="Times New Roman" panose="02020603050405020304" pitchFamily="18" charset="0"/>
          </a:endParaRPr>
        </a:p>
      </dsp:txBody>
      <dsp:txXfrm>
        <a:off x="384079" y="1984249"/>
        <a:ext cx="4962082" cy="479482"/>
      </dsp:txXfrm>
    </dsp:sp>
    <dsp:sp modelId="{BC7F06DB-B39A-4304-B1D3-D2F69CBA4D0D}">
      <dsp:nvSpPr>
        <dsp:cNvPr id="0" name=""/>
        <dsp:cNvSpPr/>
      </dsp:nvSpPr>
      <dsp:spPr>
        <a:xfrm>
          <a:off x="0" y="3890970"/>
          <a:ext cx="7162800" cy="158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55913" tIns="374904" rIns="555913" bIns="128016" numCol="1" spcCol="1270" anchor="t" anchorCtr="0">
          <a:noAutofit/>
        </a:bodyPr>
        <a:lstStyle/>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Right bundle branch block </a:t>
          </a:r>
          <a:r>
            <a:rPr lang="sr-Cyrl-RS" sz="1800" b="1" kern="1200" dirty="0" smtClean="0">
              <a:latin typeface="Times New Roman" panose="02020603050405020304" pitchFamily="18" charset="0"/>
              <a:cs typeface="Times New Roman" panose="02020603050405020304" pitchFamily="18" charset="0"/>
            </a:rPr>
            <a:t>(</a:t>
          </a:r>
          <a:r>
            <a:rPr lang="sr-Latn-RS" sz="1800" b="1" kern="1200" dirty="0" smtClean="0">
              <a:latin typeface="Times New Roman" panose="02020603050405020304" pitchFamily="18" charset="0"/>
              <a:cs typeface="Times New Roman" panose="02020603050405020304" pitchFamily="18" charset="0"/>
            </a:rPr>
            <a:t>complete and incomplete</a:t>
          </a:r>
          <a:r>
            <a:rPr lang="sr-Cyrl-RS" sz="1800" b="1" kern="1200" dirty="0" smtClean="0">
              <a:latin typeface="Times New Roman" panose="02020603050405020304" pitchFamily="18" charset="0"/>
              <a:cs typeface="Times New Roman" panose="02020603050405020304" pitchFamily="18" charset="0"/>
            </a:rPr>
            <a:t>) </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Left bundle branch block </a:t>
          </a:r>
          <a:r>
            <a:rPr lang="sr-Cyrl-RS" sz="1800" b="1" kern="1200" dirty="0" smtClean="0">
              <a:latin typeface="Times New Roman" panose="02020603050405020304" pitchFamily="18" charset="0"/>
              <a:cs typeface="Times New Roman" panose="02020603050405020304" pitchFamily="18" charset="0"/>
            </a:rPr>
            <a:t>(</a:t>
          </a:r>
          <a:r>
            <a:rPr lang="sr-Latn-RS" sz="1800" b="1" kern="1200" dirty="0" smtClean="0">
              <a:latin typeface="Times New Roman" panose="02020603050405020304" pitchFamily="18" charset="0"/>
              <a:cs typeface="Times New Roman" panose="02020603050405020304" pitchFamily="18" charset="0"/>
            </a:rPr>
            <a:t>complete and incomplete</a:t>
          </a:r>
          <a:r>
            <a:rPr lang="sr-Cyrl-RS" sz="1800" b="1" kern="1200" dirty="0" smtClean="0">
              <a:latin typeface="Times New Roman" panose="02020603050405020304" pitchFamily="18" charset="0"/>
              <a:cs typeface="Times New Roman" panose="02020603050405020304" pitchFamily="18" charset="0"/>
            </a:rPr>
            <a:t>) </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Left anterior fascicular block</a:t>
          </a:r>
          <a:endParaRPr lang="en-US" sz="1800" b="1"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sr-Latn-RS" sz="1800" b="1" kern="1200" dirty="0" smtClean="0">
              <a:latin typeface="Times New Roman" panose="02020603050405020304" pitchFamily="18" charset="0"/>
              <a:cs typeface="Times New Roman" panose="02020603050405020304" pitchFamily="18" charset="0"/>
            </a:rPr>
            <a:t>Left posterior fascicular block</a:t>
          </a:r>
          <a:endParaRPr lang="en-US" sz="1800" b="1" kern="1200" dirty="0">
            <a:latin typeface="Times New Roman" panose="02020603050405020304" pitchFamily="18" charset="0"/>
            <a:cs typeface="Times New Roman" panose="02020603050405020304" pitchFamily="18" charset="0"/>
          </a:endParaRPr>
        </a:p>
      </dsp:txBody>
      <dsp:txXfrm>
        <a:off x="0" y="3890970"/>
        <a:ext cx="7162800" cy="1587600"/>
      </dsp:txXfrm>
    </dsp:sp>
    <dsp:sp modelId="{17A218CB-5E12-4050-A420-B28C07E67522}">
      <dsp:nvSpPr>
        <dsp:cNvPr id="0" name=""/>
        <dsp:cNvSpPr/>
      </dsp:nvSpPr>
      <dsp:spPr>
        <a:xfrm>
          <a:off x="358140" y="3625290"/>
          <a:ext cx="501396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516" tIns="0" rIns="189516" bIns="0" numCol="1" spcCol="1270" anchor="ctr" anchorCtr="0">
          <a:noAutofit/>
        </a:bodyPr>
        <a:lstStyle/>
        <a:p>
          <a:pPr lvl="0" algn="l" defTabSz="800100">
            <a:lnSpc>
              <a:spcPct val="90000"/>
            </a:lnSpc>
            <a:spcBef>
              <a:spcPct val="0"/>
            </a:spcBef>
            <a:spcAft>
              <a:spcPct val="35000"/>
            </a:spcAft>
          </a:pPr>
          <a:r>
            <a:rPr lang="sr-Latn-RS" sz="1800" b="1" kern="1200" dirty="0" smtClean="0">
              <a:latin typeface="Times New Roman" panose="02020603050405020304" pitchFamily="18" charset="0"/>
              <a:cs typeface="Times New Roman" panose="02020603050405020304" pitchFamily="18" charset="0"/>
            </a:rPr>
            <a:t>Intraventricular disturbance in conducting electrical impulse</a:t>
          </a:r>
          <a:endParaRPr lang="en-US" sz="1800" b="1" kern="1200" dirty="0">
            <a:latin typeface="Times New Roman" panose="02020603050405020304" pitchFamily="18" charset="0"/>
            <a:cs typeface="Times New Roman" panose="02020603050405020304" pitchFamily="18" charset="0"/>
          </a:endParaRPr>
        </a:p>
      </dsp:txBody>
      <dsp:txXfrm>
        <a:off x="384079" y="3651229"/>
        <a:ext cx="4962082"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9C79AC-F428-4D8B-AAC7-79E0757A18FE}">
      <dsp:nvSpPr>
        <dsp:cNvPr id="0" name=""/>
        <dsp:cNvSpPr/>
      </dsp:nvSpPr>
      <dsp:spPr>
        <a:xfrm rot="10800000">
          <a:off x="1498251" y="0"/>
          <a:ext cx="4864608" cy="1129569"/>
        </a:xfrm>
        <a:prstGeom prst="homePlate">
          <a:avLst/>
        </a:prstGeom>
        <a:solidFill>
          <a:schemeClr val="accent1">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8109" tIns="121920" rIns="227584" bIns="121920" numCol="1" spcCol="1270" anchor="ctr" anchorCtr="0">
          <a:noAutofit/>
        </a:bodyPr>
        <a:lstStyle/>
        <a:p>
          <a:pPr lvl="0" algn="ctr" defTabSz="1422400">
            <a:lnSpc>
              <a:spcPct val="90000"/>
            </a:lnSpc>
            <a:spcBef>
              <a:spcPct val="0"/>
            </a:spcBef>
            <a:spcAft>
              <a:spcPct val="35000"/>
            </a:spcAft>
          </a:pPr>
          <a:r>
            <a:rPr lang="sr-Latn-RS" sz="3200" b="1" kern="1200" dirty="0" smtClean="0">
              <a:latin typeface="Times New Roman" panose="02020603050405020304" pitchFamily="18" charset="0"/>
              <a:cs typeface="Times New Roman" panose="02020603050405020304" pitchFamily="18" charset="0"/>
            </a:rPr>
            <a:t>Sinus bradicardia</a:t>
          </a:r>
          <a:endParaRPr lang="en-US" sz="3200" b="1" kern="1200" dirty="0">
            <a:latin typeface="Times New Roman" panose="02020603050405020304" pitchFamily="18" charset="0"/>
            <a:cs typeface="Times New Roman" panose="02020603050405020304" pitchFamily="18" charset="0"/>
          </a:endParaRPr>
        </a:p>
      </dsp:txBody>
      <dsp:txXfrm rot="10800000">
        <a:off x="1780643" y="0"/>
        <a:ext cx="4582216" cy="1129569"/>
      </dsp:txXfrm>
    </dsp:sp>
    <dsp:sp modelId="{51603933-C650-48D0-9719-586797DD6F72}">
      <dsp:nvSpPr>
        <dsp:cNvPr id="0" name=""/>
        <dsp:cNvSpPr/>
      </dsp:nvSpPr>
      <dsp:spPr>
        <a:xfrm>
          <a:off x="942903" y="460"/>
          <a:ext cx="1129569" cy="1129569"/>
        </a:xfrm>
        <a:prstGeom prst="ellipse">
          <a:avLst/>
        </a:prstGeom>
        <a:solidFill>
          <a:schemeClr val="accent1">
            <a:tint val="5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F7363077-DD51-41B8-A5F6-48325FF4B9C8}">
      <dsp:nvSpPr>
        <dsp:cNvPr id="0" name=""/>
        <dsp:cNvSpPr/>
      </dsp:nvSpPr>
      <dsp:spPr>
        <a:xfrm rot="10800000">
          <a:off x="1507688" y="1467215"/>
          <a:ext cx="4864608" cy="1129569"/>
        </a:xfrm>
        <a:prstGeom prst="homePlate">
          <a:avLst/>
        </a:prstGeom>
        <a:solidFill>
          <a:schemeClr val="accent1">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8109" tIns="121920" rIns="227584" bIns="121920" numCol="1" spcCol="1270" anchor="ctr" anchorCtr="0">
          <a:noAutofit/>
        </a:bodyPr>
        <a:lstStyle/>
        <a:p>
          <a:pPr lvl="0" algn="ctr" defTabSz="1422400">
            <a:lnSpc>
              <a:spcPct val="90000"/>
            </a:lnSpc>
            <a:spcBef>
              <a:spcPct val="0"/>
            </a:spcBef>
            <a:spcAft>
              <a:spcPct val="35000"/>
            </a:spcAft>
          </a:pPr>
          <a:r>
            <a:rPr lang="sr-Latn-RS" sz="3200" b="1" kern="1200" dirty="0" smtClean="0">
              <a:latin typeface="Times New Roman" panose="02020603050405020304" pitchFamily="18" charset="0"/>
              <a:cs typeface="Times New Roman" panose="02020603050405020304" pitchFamily="18" charset="0"/>
            </a:rPr>
            <a:t>Sinus node disease</a:t>
          </a:r>
          <a:endParaRPr lang="en-US" sz="3200" b="1" kern="1200" dirty="0">
            <a:latin typeface="Times New Roman" panose="02020603050405020304" pitchFamily="18" charset="0"/>
            <a:cs typeface="Times New Roman" panose="02020603050405020304" pitchFamily="18" charset="0"/>
          </a:endParaRPr>
        </a:p>
      </dsp:txBody>
      <dsp:txXfrm rot="10800000">
        <a:off x="1790080" y="1467215"/>
        <a:ext cx="4582216" cy="1129569"/>
      </dsp:txXfrm>
    </dsp:sp>
    <dsp:sp modelId="{9BA89E7D-7D18-447D-ABDD-F8F47E388EF3}">
      <dsp:nvSpPr>
        <dsp:cNvPr id="0" name=""/>
        <dsp:cNvSpPr/>
      </dsp:nvSpPr>
      <dsp:spPr>
        <a:xfrm>
          <a:off x="942903" y="1467215"/>
          <a:ext cx="1129569" cy="1129569"/>
        </a:xfrm>
        <a:prstGeom prst="ellipse">
          <a:avLst/>
        </a:prstGeom>
        <a:solidFill>
          <a:schemeClr val="accent1">
            <a:tint val="5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2E8C1E14-DFDB-4A8A-A5AB-468D4EE076F2}">
      <dsp:nvSpPr>
        <dsp:cNvPr id="0" name=""/>
        <dsp:cNvSpPr/>
      </dsp:nvSpPr>
      <dsp:spPr>
        <a:xfrm rot="10800000">
          <a:off x="1507688" y="2933969"/>
          <a:ext cx="4864608" cy="1129569"/>
        </a:xfrm>
        <a:prstGeom prst="homePlate">
          <a:avLst/>
        </a:prstGeom>
        <a:solidFill>
          <a:schemeClr val="accent1">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98109" tIns="121920" rIns="227584" bIns="121920" numCol="1" spcCol="1270" anchor="ctr" anchorCtr="0">
          <a:noAutofit/>
        </a:bodyPr>
        <a:lstStyle/>
        <a:p>
          <a:pPr lvl="0" algn="ctr" defTabSz="1422400">
            <a:lnSpc>
              <a:spcPct val="90000"/>
            </a:lnSpc>
            <a:spcBef>
              <a:spcPct val="0"/>
            </a:spcBef>
            <a:spcAft>
              <a:spcPct val="35000"/>
            </a:spcAft>
          </a:pPr>
          <a:r>
            <a:rPr lang="sr-Latn-RS" sz="3200" b="1" kern="1200" dirty="0" smtClean="0">
              <a:latin typeface="Times New Roman" panose="02020603050405020304" pitchFamily="18" charset="0"/>
              <a:cs typeface="Times New Roman" panose="02020603050405020304" pitchFamily="18" charset="0"/>
            </a:rPr>
            <a:t>Atrioventricular block</a:t>
          </a:r>
          <a:endParaRPr lang="en-US" sz="3200" b="1" kern="1200" dirty="0">
            <a:latin typeface="Times New Roman" panose="02020603050405020304" pitchFamily="18" charset="0"/>
            <a:cs typeface="Times New Roman" panose="02020603050405020304" pitchFamily="18" charset="0"/>
          </a:endParaRPr>
        </a:p>
      </dsp:txBody>
      <dsp:txXfrm rot="10800000">
        <a:off x="1790080" y="2933969"/>
        <a:ext cx="4582216" cy="1129569"/>
      </dsp:txXfrm>
    </dsp:sp>
    <dsp:sp modelId="{76F292F3-247F-4431-8D17-24B80C2F34ED}">
      <dsp:nvSpPr>
        <dsp:cNvPr id="0" name=""/>
        <dsp:cNvSpPr/>
      </dsp:nvSpPr>
      <dsp:spPr>
        <a:xfrm>
          <a:off x="942903" y="2933969"/>
          <a:ext cx="1129569" cy="1129569"/>
        </a:xfrm>
        <a:prstGeom prst="ellipse">
          <a:avLst/>
        </a:prstGeom>
        <a:solidFill>
          <a:schemeClr val="accent1">
            <a:tint val="5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D1E5BA-FA35-4301-A664-66D31E23900A}">
      <dsp:nvSpPr>
        <dsp:cNvPr id="0" name=""/>
        <dsp:cNvSpPr/>
      </dsp:nvSpPr>
      <dsp:spPr>
        <a:xfrm>
          <a:off x="0" y="847575"/>
          <a:ext cx="60960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7D110F-7F6D-4F3B-9F5A-2A2F60EC617D}">
      <dsp:nvSpPr>
        <dsp:cNvPr id="0" name=""/>
        <dsp:cNvSpPr/>
      </dsp:nvSpPr>
      <dsp:spPr>
        <a:xfrm>
          <a:off x="304502" y="54105"/>
          <a:ext cx="5328791" cy="10296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latin typeface="Times New Roman" panose="02020603050405020304" pitchFamily="18" charset="0"/>
              <a:cs typeface="Times New Roman" panose="02020603050405020304" pitchFamily="18" charset="0"/>
            </a:rPr>
            <a:t>CAUSAL TREATMENT</a:t>
          </a:r>
          <a:endParaRPr lang="en-US" sz="2400" kern="1200" dirty="0">
            <a:latin typeface="Times New Roman" panose="02020603050405020304" pitchFamily="18" charset="0"/>
            <a:cs typeface="Times New Roman" panose="02020603050405020304" pitchFamily="18" charset="0"/>
          </a:endParaRPr>
        </a:p>
      </dsp:txBody>
      <dsp:txXfrm>
        <a:off x="354764" y="104367"/>
        <a:ext cx="5228267" cy="929105"/>
      </dsp:txXfrm>
    </dsp:sp>
    <dsp:sp modelId="{3DEDA328-3249-4EF7-A790-FF90CB7DDAA5}">
      <dsp:nvSpPr>
        <dsp:cNvPr id="0" name=""/>
        <dsp:cNvSpPr/>
      </dsp:nvSpPr>
      <dsp:spPr>
        <a:xfrm>
          <a:off x="0" y="2178145"/>
          <a:ext cx="60960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5F0538-CD7A-4CDA-9EC1-3A6911718C9F}">
      <dsp:nvSpPr>
        <dsp:cNvPr id="0" name=""/>
        <dsp:cNvSpPr/>
      </dsp:nvSpPr>
      <dsp:spPr>
        <a:xfrm>
          <a:off x="304502" y="1324082"/>
          <a:ext cx="5328791" cy="1077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latin typeface="Times New Roman" panose="02020603050405020304" pitchFamily="18" charset="0"/>
              <a:cs typeface="Times New Roman" panose="02020603050405020304" pitchFamily="18" charset="0"/>
            </a:rPr>
            <a:t>PHARMACOLOGICAL</a:t>
          </a:r>
          <a:endParaRPr lang="en-US" sz="2400" kern="1200" dirty="0">
            <a:latin typeface="Times New Roman" panose="02020603050405020304" pitchFamily="18" charset="0"/>
            <a:cs typeface="Times New Roman" panose="02020603050405020304" pitchFamily="18" charset="0"/>
          </a:endParaRPr>
        </a:p>
      </dsp:txBody>
      <dsp:txXfrm>
        <a:off x="357083" y="1376663"/>
        <a:ext cx="5223629" cy="971968"/>
      </dsp:txXfrm>
    </dsp:sp>
    <dsp:sp modelId="{A4B8F24C-FFBF-48D4-91B2-30012017E5E2}">
      <dsp:nvSpPr>
        <dsp:cNvPr id="0" name=""/>
        <dsp:cNvSpPr/>
      </dsp:nvSpPr>
      <dsp:spPr>
        <a:xfrm>
          <a:off x="0" y="3606694"/>
          <a:ext cx="60960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5A2E376-DFB3-4F83-92C9-BA7A9B9D3083}">
      <dsp:nvSpPr>
        <dsp:cNvPr id="0" name=""/>
        <dsp:cNvSpPr/>
      </dsp:nvSpPr>
      <dsp:spPr>
        <a:xfrm>
          <a:off x="304502" y="2667745"/>
          <a:ext cx="5339661" cy="1175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latin typeface="Times New Roman" panose="02020603050405020304" pitchFamily="18" charset="0"/>
              <a:cs typeface="Times New Roman" panose="02020603050405020304" pitchFamily="18" charset="0"/>
            </a:rPr>
            <a:t>TEMPORARY </a:t>
          </a:r>
          <a:r>
            <a:rPr lang="sr-Latn-RS" sz="2400" kern="1200" dirty="0" smtClean="0">
              <a:latin typeface="Times New Roman" panose="02020603050405020304" pitchFamily="18" charset="0"/>
              <a:cs typeface="Times New Roman" panose="02020603050405020304" pitchFamily="18" charset="0"/>
            </a:rPr>
            <a:t>and PERMANENT PACEMAKER</a:t>
          </a:r>
          <a:endParaRPr lang="sr-Cyrl-RS" sz="2400" kern="1200" dirty="0" smtClean="0">
            <a:latin typeface="Times New Roman" panose="02020603050405020304" pitchFamily="18" charset="0"/>
            <a:cs typeface="Times New Roman" panose="02020603050405020304" pitchFamily="18" charset="0"/>
          </a:endParaRPr>
        </a:p>
      </dsp:txBody>
      <dsp:txXfrm>
        <a:off x="361866" y="2725109"/>
        <a:ext cx="5224933" cy="10603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D1E5BA-FA35-4301-A664-66D31E23900A}">
      <dsp:nvSpPr>
        <dsp:cNvPr id="0" name=""/>
        <dsp:cNvSpPr/>
      </dsp:nvSpPr>
      <dsp:spPr>
        <a:xfrm>
          <a:off x="0" y="660154"/>
          <a:ext cx="6096000" cy="7166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270764" rIns="473117"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dirty="0" smtClean="0">
              <a:latin typeface="Times New Roman" panose="02020603050405020304" pitchFamily="18" charset="0"/>
              <a:cs typeface="Times New Roman" panose="02020603050405020304" pitchFamily="18" charset="0"/>
            </a:rPr>
            <a:t>MONITORING AND TREATMENT OF THE BASIC DISEASE (cause) and </a:t>
          </a:r>
          <a:r>
            <a:rPr lang="sr-Latn-RS" sz="1300" kern="1200" dirty="0" smtClean="0">
              <a:latin typeface="Times New Roman" panose="02020603050405020304" pitchFamily="18" charset="0"/>
              <a:cs typeface="Times New Roman" panose="02020603050405020304" pitchFamily="18" charset="0"/>
            </a:rPr>
            <a:t>if it is necessary permanent pacemaker</a:t>
          </a:r>
          <a:endParaRPr lang="en-US" sz="1300" kern="1200" dirty="0">
            <a:latin typeface="Times New Roman" panose="02020603050405020304" pitchFamily="18" charset="0"/>
            <a:cs typeface="Times New Roman" panose="02020603050405020304" pitchFamily="18" charset="0"/>
          </a:endParaRPr>
        </a:p>
      </dsp:txBody>
      <dsp:txXfrm>
        <a:off x="0" y="660154"/>
        <a:ext cx="6096000" cy="716625"/>
      </dsp:txXfrm>
    </dsp:sp>
    <dsp:sp modelId="{4D7D110F-7F6D-4F3B-9F5A-2A2F60EC617D}">
      <dsp:nvSpPr>
        <dsp:cNvPr id="0" name=""/>
        <dsp:cNvSpPr/>
      </dsp:nvSpPr>
      <dsp:spPr>
        <a:xfrm>
          <a:off x="304502" y="15461"/>
          <a:ext cx="5328791" cy="8365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solidFill>
                <a:schemeClr val="bg1"/>
              </a:solidFill>
              <a:latin typeface="Times New Roman" panose="02020603050405020304" pitchFamily="18" charset="0"/>
              <a:cs typeface="Times New Roman" panose="02020603050405020304" pitchFamily="18" charset="0"/>
            </a:rPr>
            <a:t>AV block 1st degree</a:t>
          </a:r>
          <a:endParaRPr lang="sr-Cyrl-RS" sz="2400" kern="1200" dirty="0" smtClean="0">
            <a:solidFill>
              <a:schemeClr val="bg1"/>
            </a:solidFill>
            <a:latin typeface="Times New Roman" panose="02020603050405020304" pitchFamily="18" charset="0"/>
            <a:cs typeface="Times New Roman" panose="02020603050405020304" pitchFamily="18" charset="0"/>
          </a:endParaRPr>
        </a:p>
        <a:p>
          <a:pPr lvl="0" algn="l" defTabSz="1066800">
            <a:lnSpc>
              <a:spcPct val="90000"/>
            </a:lnSpc>
            <a:spcBef>
              <a:spcPct val="0"/>
            </a:spcBef>
            <a:spcAft>
              <a:spcPct val="35000"/>
            </a:spcAft>
          </a:pPr>
          <a:r>
            <a:rPr lang="sr-Latn-RS" sz="2400" kern="1200" dirty="0" smtClean="0">
              <a:solidFill>
                <a:schemeClr val="bg1"/>
              </a:solidFill>
              <a:latin typeface="Times New Roman" panose="02020603050405020304" pitchFamily="18" charset="0"/>
              <a:cs typeface="Times New Roman" panose="02020603050405020304" pitchFamily="18" charset="0"/>
            </a:rPr>
            <a:t>AV block 2nd degree</a:t>
          </a:r>
          <a:r>
            <a:rPr lang="sr-Cyrl-RS" sz="2400" kern="1200" dirty="0" smtClean="0">
              <a:solidFill>
                <a:schemeClr val="bg1"/>
              </a:solidFill>
              <a:latin typeface="Times New Roman" panose="02020603050405020304" pitchFamily="18" charset="0"/>
              <a:cs typeface="Times New Roman" panose="02020603050405020304" pitchFamily="18" charset="0"/>
            </a:rPr>
            <a:t> (</a:t>
          </a:r>
          <a:r>
            <a:rPr lang="sr-Latn-CS" altLang="sr-Latn-RS" sz="2400" i="1" kern="1200" dirty="0" smtClean="0">
              <a:solidFill>
                <a:schemeClr val="bg1"/>
              </a:solidFill>
              <a:latin typeface="Times New Roman" panose="02020603050405020304" pitchFamily="18" charset="0"/>
              <a:cs typeface="Times New Roman" panose="02020603050405020304" pitchFamily="18" charset="0"/>
            </a:rPr>
            <a:t>Mobitz I</a:t>
          </a:r>
          <a:r>
            <a:rPr lang="sr-Cyrl-RS" sz="2400" kern="1200" dirty="0" smtClean="0">
              <a:solidFill>
                <a:schemeClr val="bg1"/>
              </a:solidFill>
              <a:latin typeface="Times New Roman" panose="02020603050405020304" pitchFamily="18" charset="0"/>
              <a:cs typeface="Times New Roman" panose="02020603050405020304" pitchFamily="18" charset="0"/>
            </a:rPr>
            <a:t>)</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345340" y="56299"/>
        <a:ext cx="5247115" cy="754897"/>
      </dsp:txXfrm>
    </dsp:sp>
    <dsp:sp modelId="{3DEDA328-3249-4EF7-A790-FF90CB7DDAA5}">
      <dsp:nvSpPr>
        <dsp:cNvPr id="0" name=""/>
        <dsp:cNvSpPr/>
      </dsp:nvSpPr>
      <dsp:spPr>
        <a:xfrm>
          <a:off x="0" y="2130268"/>
          <a:ext cx="6096000" cy="54258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270764" rIns="473117" bIns="92456" numCol="1" spcCol="1270" anchor="t" anchorCtr="0">
          <a:noAutofit/>
        </a:bodyPr>
        <a:lstStyle/>
        <a:p>
          <a:pPr marL="114300" lvl="1" indent="-114300" algn="l" defTabSz="577850">
            <a:lnSpc>
              <a:spcPct val="90000"/>
            </a:lnSpc>
            <a:spcBef>
              <a:spcPct val="0"/>
            </a:spcBef>
            <a:spcAft>
              <a:spcPct val="15000"/>
            </a:spcAft>
            <a:buChar char="••"/>
          </a:pPr>
          <a:r>
            <a:rPr lang="sr-Latn-RS" sz="1300" kern="1200" dirty="0" smtClean="0">
              <a:latin typeface="Times New Roman" panose="02020603050405020304" pitchFamily="18" charset="0"/>
              <a:cs typeface="Times New Roman" panose="02020603050405020304" pitchFamily="18" charset="0"/>
            </a:rPr>
            <a:t>Permanent pacemaker</a:t>
          </a:r>
          <a:endParaRPr lang="en-US" sz="1300" kern="1200" dirty="0">
            <a:latin typeface="Times New Roman" panose="02020603050405020304" pitchFamily="18" charset="0"/>
            <a:cs typeface="Times New Roman" panose="02020603050405020304" pitchFamily="18" charset="0"/>
          </a:endParaRPr>
        </a:p>
      </dsp:txBody>
      <dsp:txXfrm>
        <a:off x="0" y="2130268"/>
        <a:ext cx="6096000" cy="542587"/>
      </dsp:txXfrm>
    </dsp:sp>
    <dsp:sp modelId="{795F0538-CD7A-4CDA-9EC1-3A6911718C9F}">
      <dsp:nvSpPr>
        <dsp:cNvPr id="0" name=""/>
        <dsp:cNvSpPr/>
      </dsp:nvSpPr>
      <dsp:spPr>
        <a:xfrm>
          <a:off x="304502" y="1436341"/>
          <a:ext cx="5328791" cy="8751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solidFill>
                <a:schemeClr val="bg1"/>
              </a:solidFill>
              <a:latin typeface="Times New Roman" panose="02020603050405020304" pitchFamily="18" charset="0"/>
              <a:cs typeface="Times New Roman" panose="02020603050405020304" pitchFamily="18" charset="0"/>
            </a:rPr>
            <a:t>AV block 2nd degree </a:t>
          </a:r>
          <a:r>
            <a:rPr lang="sr-Cyrl-RS" sz="2400" kern="1200" dirty="0" smtClean="0">
              <a:solidFill>
                <a:schemeClr val="bg1"/>
              </a:solidFill>
              <a:latin typeface="Times New Roman" panose="02020603050405020304" pitchFamily="18" charset="0"/>
              <a:cs typeface="Times New Roman" panose="02020603050405020304" pitchFamily="18" charset="0"/>
            </a:rPr>
            <a:t>(</a:t>
          </a:r>
          <a:r>
            <a:rPr lang="sr-Latn-CS" altLang="sr-Latn-RS" sz="2400" i="1" kern="1200" dirty="0" smtClean="0">
              <a:solidFill>
                <a:schemeClr val="bg1"/>
              </a:solidFill>
              <a:latin typeface="Times New Roman" panose="02020603050405020304" pitchFamily="18" charset="0"/>
              <a:cs typeface="Times New Roman" panose="02020603050405020304" pitchFamily="18" charset="0"/>
            </a:rPr>
            <a:t>Mobitz II</a:t>
          </a:r>
          <a:r>
            <a:rPr lang="sr-Cyrl-RS" sz="2400" kern="1200" dirty="0" smtClean="0">
              <a:solidFill>
                <a:schemeClr val="bg1"/>
              </a:solidFill>
              <a:latin typeface="Times New Roman" panose="02020603050405020304" pitchFamily="18" charset="0"/>
              <a:cs typeface="Times New Roman" panose="02020603050405020304" pitchFamily="18" charset="0"/>
            </a:rPr>
            <a:t>) </a:t>
          </a:r>
          <a:endParaRPr lang="en-US" sz="2400" kern="1200" dirty="0">
            <a:solidFill>
              <a:schemeClr val="bg1"/>
            </a:solidFill>
            <a:latin typeface="Times New Roman" panose="02020603050405020304" pitchFamily="18" charset="0"/>
            <a:cs typeface="Times New Roman" panose="02020603050405020304" pitchFamily="18" charset="0"/>
          </a:endParaRPr>
        </a:p>
      </dsp:txBody>
      <dsp:txXfrm>
        <a:off x="347224" y="1479063"/>
        <a:ext cx="5243347" cy="789724"/>
      </dsp:txXfrm>
    </dsp:sp>
    <dsp:sp modelId="{A4B8F24C-FFBF-48D4-91B2-30012017E5E2}">
      <dsp:nvSpPr>
        <dsp:cNvPr id="0" name=""/>
        <dsp:cNvSpPr/>
      </dsp:nvSpPr>
      <dsp:spPr>
        <a:xfrm>
          <a:off x="0" y="3458196"/>
          <a:ext cx="6096000" cy="54258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73117" tIns="270764" rIns="473117" bIns="92456" numCol="1" spcCol="1270" anchor="t" anchorCtr="0">
          <a:noAutofit/>
        </a:bodyPr>
        <a:lstStyle/>
        <a:p>
          <a:pPr marL="114300" lvl="1" indent="-114300" algn="l" defTabSz="577850">
            <a:lnSpc>
              <a:spcPct val="90000"/>
            </a:lnSpc>
            <a:spcBef>
              <a:spcPct val="0"/>
            </a:spcBef>
            <a:spcAft>
              <a:spcPct val="15000"/>
            </a:spcAft>
            <a:buChar char="••"/>
          </a:pPr>
          <a:r>
            <a:rPr lang="sr-Latn-RS" sz="1300" kern="1200" dirty="0" smtClean="0">
              <a:latin typeface="Times New Roman" panose="02020603050405020304" pitchFamily="18" charset="0"/>
              <a:cs typeface="Times New Roman" panose="02020603050405020304" pitchFamily="18" charset="0"/>
            </a:rPr>
            <a:t>Permanent pacemaker</a:t>
          </a:r>
          <a:endParaRPr lang="en-US" sz="1300" kern="1200" dirty="0"/>
        </a:p>
      </dsp:txBody>
      <dsp:txXfrm>
        <a:off x="0" y="3458196"/>
        <a:ext cx="6096000" cy="542587"/>
      </dsp:txXfrm>
    </dsp:sp>
    <dsp:sp modelId="{B5A2E376-DFB3-4F83-92C9-BA7A9B9D3083}">
      <dsp:nvSpPr>
        <dsp:cNvPr id="0" name=""/>
        <dsp:cNvSpPr/>
      </dsp:nvSpPr>
      <dsp:spPr>
        <a:xfrm>
          <a:off x="304502" y="2743055"/>
          <a:ext cx="5339661" cy="9547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066800">
            <a:lnSpc>
              <a:spcPct val="90000"/>
            </a:lnSpc>
            <a:spcBef>
              <a:spcPct val="0"/>
            </a:spcBef>
            <a:spcAft>
              <a:spcPct val="35000"/>
            </a:spcAft>
          </a:pPr>
          <a:r>
            <a:rPr lang="sr-Latn-RS" sz="2400" kern="1200" dirty="0" smtClean="0">
              <a:solidFill>
                <a:schemeClr val="bg1"/>
              </a:solidFill>
              <a:latin typeface="Times New Roman" panose="02020603050405020304" pitchFamily="18" charset="0"/>
              <a:cs typeface="Times New Roman" panose="02020603050405020304" pitchFamily="18" charset="0"/>
            </a:rPr>
            <a:t>AV block 3rd degree</a:t>
          </a:r>
          <a:endParaRPr lang="sr-Cyrl-RS" sz="2400" kern="1200" dirty="0" smtClean="0">
            <a:solidFill>
              <a:schemeClr val="bg1"/>
            </a:solidFill>
            <a:latin typeface="Times New Roman" panose="02020603050405020304" pitchFamily="18" charset="0"/>
            <a:cs typeface="Times New Roman" panose="02020603050405020304" pitchFamily="18" charset="0"/>
          </a:endParaRPr>
        </a:p>
      </dsp:txBody>
      <dsp:txXfrm>
        <a:off x="351110" y="2789663"/>
        <a:ext cx="5246445" cy="8615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3B126-795F-4746-A0D6-18F0B125C2D6}">
      <dsp:nvSpPr>
        <dsp:cNvPr id="0" name=""/>
        <dsp:cNvSpPr/>
      </dsp:nvSpPr>
      <dsp:spPr>
        <a:xfrm>
          <a:off x="0" y="343540"/>
          <a:ext cx="5638800" cy="7930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7634" tIns="395732" rIns="437634" bIns="135128" numCol="1" spcCol="1270" anchor="t" anchorCtr="0">
          <a:noAutofit/>
        </a:bodyPr>
        <a:lstStyle/>
        <a:p>
          <a:pPr marL="171450" lvl="1" indent="-171450" algn="l" defTabSz="844550">
            <a:lnSpc>
              <a:spcPct val="90000"/>
            </a:lnSpc>
            <a:spcBef>
              <a:spcPct val="0"/>
            </a:spcBef>
            <a:spcAft>
              <a:spcPct val="15000"/>
            </a:spcAft>
            <a:buChar char="••"/>
          </a:pPr>
          <a:r>
            <a:rPr lang="en-US" sz="1900" b="1" kern="1200" dirty="0" smtClean="0">
              <a:latin typeface="Times New Roman" panose="02020603050405020304" pitchFamily="18" charset="0"/>
              <a:cs typeface="Times New Roman" panose="02020603050405020304" pitchFamily="18" charset="0"/>
            </a:rPr>
            <a:t>Synchronized electrical conversion</a:t>
          </a:r>
          <a:endParaRPr lang="en-US" sz="1900" b="1" kern="1200" dirty="0">
            <a:latin typeface="Times New Roman" panose="02020603050405020304" pitchFamily="18" charset="0"/>
            <a:cs typeface="Times New Roman" panose="02020603050405020304" pitchFamily="18" charset="0"/>
          </a:endParaRPr>
        </a:p>
      </dsp:txBody>
      <dsp:txXfrm>
        <a:off x="0" y="343540"/>
        <a:ext cx="5638800" cy="793012"/>
      </dsp:txXfrm>
    </dsp:sp>
    <dsp:sp modelId="{C6A82AC5-3384-4483-B404-D59087E018E3}">
      <dsp:nvSpPr>
        <dsp:cNvPr id="0" name=""/>
        <dsp:cNvSpPr/>
      </dsp:nvSpPr>
      <dsp:spPr>
        <a:xfrm>
          <a:off x="281940" y="63100"/>
          <a:ext cx="394716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lvl="0" algn="l" defTabSz="844550">
            <a:lnSpc>
              <a:spcPct val="90000"/>
            </a:lnSpc>
            <a:spcBef>
              <a:spcPct val="0"/>
            </a:spcBef>
            <a:spcAft>
              <a:spcPct val="35000"/>
            </a:spcAft>
          </a:pPr>
          <a:r>
            <a:rPr lang="en-US" sz="1900" b="1" kern="1200" dirty="0" smtClean="0">
              <a:latin typeface="Times New Roman" panose="02020603050405020304" pitchFamily="18" charset="0"/>
              <a:cs typeface="Times New Roman" panose="02020603050405020304" pitchFamily="18" charset="0"/>
            </a:rPr>
            <a:t>Hemodynamically unstable patients</a:t>
          </a:r>
          <a:endParaRPr lang="en-US" sz="1900" b="1" kern="1200" dirty="0">
            <a:latin typeface="Times New Roman" panose="02020603050405020304" pitchFamily="18" charset="0"/>
            <a:cs typeface="Times New Roman" panose="02020603050405020304" pitchFamily="18" charset="0"/>
          </a:endParaRPr>
        </a:p>
      </dsp:txBody>
      <dsp:txXfrm>
        <a:off x="309320" y="90480"/>
        <a:ext cx="3892400" cy="506120"/>
      </dsp:txXfrm>
    </dsp:sp>
    <dsp:sp modelId="{12AB1CB1-436A-4105-BBAA-285D14C034FB}">
      <dsp:nvSpPr>
        <dsp:cNvPr id="0" name=""/>
        <dsp:cNvSpPr/>
      </dsp:nvSpPr>
      <dsp:spPr>
        <a:xfrm>
          <a:off x="0" y="1519592"/>
          <a:ext cx="5638800" cy="7930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7634" tIns="395732" rIns="437634" bIns="135128" numCol="1" spcCol="1270" anchor="t" anchorCtr="0">
          <a:noAutofit/>
        </a:bodyPr>
        <a:lstStyle/>
        <a:p>
          <a:pPr marL="171450" lvl="1" indent="-171450" algn="l" defTabSz="844550">
            <a:lnSpc>
              <a:spcPct val="90000"/>
            </a:lnSpc>
            <a:spcBef>
              <a:spcPct val="0"/>
            </a:spcBef>
            <a:spcAft>
              <a:spcPct val="15000"/>
            </a:spcAft>
            <a:buChar char="••"/>
          </a:pPr>
          <a:r>
            <a:rPr lang="sr-Latn-RS" sz="1900" b="1" kern="1200" dirty="0" smtClean="0">
              <a:latin typeface="Times New Roman" panose="02020603050405020304" pitchFamily="18" charset="0"/>
              <a:cs typeface="Times New Roman" panose="02020603050405020304" pitchFamily="18" charset="0"/>
            </a:rPr>
            <a:t>Medication</a:t>
          </a:r>
          <a:endParaRPr lang="en-US" sz="1900" b="1" kern="1200" dirty="0">
            <a:latin typeface="Times New Roman" panose="02020603050405020304" pitchFamily="18" charset="0"/>
            <a:cs typeface="Times New Roman" panose="02020603050405020304" pitchFamily="18" charset="0"/>
          </a:endParaRPr>
        </a:p>
      </dsp:txBody>
      <dsp:txXfrm>
        <a:off x="0" y="1519592"/>
        <a:ext cx="5638800" cy="793012"/>
      </dsp:txXfrm>
    </dsp:sp>
    <dsp:sp modelId="{C1A843B4-9DC7-4BAE-BCD0-86948E3588B4}">
      <dsp:nvSpPr>
        <dsp:cNvPr id="0" name=""/>
        <dsp:cNvSpPr/>
      </dsp:nvSpPr>
      <dsp:spPr>
        <a:xfrm>
          <a:off x="281940" y="1239152"/>
          <a:ext cx="394716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lvl="0" algn="l" defTabSz="844550">
            <a:lnSpc>
              <a:spcPct val="90000"/>
            </a:lnSpc>
            <a:spcBef>
              <a:spcPct val="0"/>
            </a:spcBef>
            <a:spcAft>
              <a:spcPct val="35000"/>
            </a:spcAft>
          </a:pPr>
          <a:r>
            <a:rPr lang="en-US" sz="1900" b="1" kern="1200" dirty="0" smtClean="0">
              <a:latin typeface="Times New Roman" panose="02020603050405020304" pitchFamily="18" charset="0"/>
              <a:cs typeface="Times New Roman" panose="02020603050405020304" pitchFamily="18" charset="0"/>
            </a:rPr>
            <a:t>Hemodynamically stable patients</a:t>
          </a:r>
          <a:endParaRPr lang="en-US" sz="1900" b="1" kern="1200" dirty="0">
            <a:latin typeface="Times New Roman" panose="02020603050405020304" pitchFamily="18" charset="0"/>
            <a:cs typeface="Times New Roman" panose="02020603050405020304" pitchFamily="18" charset="0"/>
          </a:endParaRPr>
        </a:p>
      </dsp:txBody>
      <dsp:txXfrm>
        <a:off x="309320" y="1266532"/>
        <a:ext cx="3892400" cy="506120"/>
      </dsp:txXfrm>
    </dsp:sp>
    <dsp:sp modelId="{8C4CF6EB-85F6-4D02-B9F5-AB006E60854B}">
      <dsp:nvSpPr>
        <dsp:cNvPr id="0" name=""/>
        <dsp:cNvSpPr/>
      </dsp:nvSpPr>
      <dsp:spPr>
        <a:xfrm>
          <a:off x="0" y="2695645"/>
          <a:ext cx="5638800" cy="7930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7634" tIns="395732" rIns="437634" bIns="135128" numCol="1" spcCol="1270" anchor="t" anchorCtr="0">
          <a:noAutofit/>
        </a:bodyPr>
        <a:lstStyle/>
        <a:p>
          <a:pPr marL="171450" lvl="1" indent="-171450" algn="l" defTabSz="844550">
            <a:lnSpc>
              <a:spcPct val="90000"/>
            </a:lnSpc>
            <a:spcBef>
              <a:spcPct val="0"/>
            </a:spcBef>
            <a:spcAft>
              <a:spcPct val="15000"/>
            </a:spcAft>
            <a:buChar char="••"/>
          </a:pPr>
          <a:r>
            <a:rPr lang="en-US" sz="1900" b="1" kern="1200" dirty="0" smtClean="0">
              <a:latin typeface="Times New Roman" panose="02020603050405020304" pitchFamily="18" charset="0"/>
              <a:cs typeface="Times New Roman" panose="02020603050405020304" pitchFamily="18" charset="0"/>
            </a:rPr>
            <a:t>Catheter ablation or medication</a:t>
          </a:r>
          <a:endParaRPr lang="en-US" sz="1900" b="1" kern="1200" dirty="0">
            <a:latin typeface="Times New Roman" panose="02020603050405020304" pitchFamily="18" charset="0"/>
            <a:cs typeface="Times New Roman" panose="02020603050405020304" pitchFamily="18" charset="0"/>
          </a:endParaRPr>
        </a:p>
      </dsp:txBody>
      <dsp:txXfrm>
        <a:off x="0" y="2695645"/>
        <a:ext cx="5638800" cy="793012"/>
      </dsp:txXfrm>
    </dsp:sp>
    <dsp:sp modelId="{D7814AF1-0FE8-4D8E-AC4C-58DA00EDB39D}">
      <dsp:nvSpPr>
        <dsp:cNvPr id="0" name=""/>
        <dsp:cNvSpPr/>
      </dsp:nvSpPr>
      <dsp:spPr>
        <a:xfrm>
          <a:off x="281940" y="2415205"/>
          <a:ext cx="394716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193" tIns="0" rIns="149193" bIns="0" numCol="1" spcCol="1270" anchor="ctr" anchorCtr="0">
          <a:noAutofit/>
        </a:bodyPr>
        <a:lstStyle/>
        <a:p>
          <a:pPr lvl="0" algn="l" defTabSz="844550">
            <a:lnSpc>
              <a:spcPct val="90000"/>
            </a:lnSpc>
            <a:spcBef>
              <a:spcPct val="0"/>
            </a:spcBef>
            <a:spcAft>
              <a:spcPct val="35000"/>
            </a:spcAft>
          </a:pPr>
          <a:r>
            <a:rPr lang="sr-Cyrl-RS" sz="1900" b="1" kern="1200" dirty="0" smtClean="0">
              <a:latin typeface="Times New Roman" panose="02020603050405020304" pitchFamily="18" charset="0"/>
              <a:cs typeface="Times New Roman" panose="02020603050405020304" pitchFamily="18" charset="0"/>
            </a:rPr>
            <a:t>Дугорочна терапија</a:t>
          </a:r>
          <a:endParaRPr lang="en-US" sz="1900" b="1" kern="1200" dirty="0">
            <a:latin typeface="Times New Roman" panose="02020603050405020304" pitchFamily="18" charset="0"/>
            <a:cs typeface="Times New Roman" panose="02020603050405020304" pitchFamily="18" charset="0"/>
          </a:endParaRPr>
        </a:p>
      </dsp:txBody>
      <dsp:txXfrm>
        <a:off x="309320" y="2442585"/>
        <a:ext cx="3892400" cy="5061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B0650-7D8B-44E0-ABDB-057CF6D80789}">
      <dsp:nvSpPr>
        <dsp:cNvPr id="0" name=""/>
        <dsp:cNvSpPr/>
      </dsp:nvSpPr>
      <dsp:spPr>
        <a:xfrm>
          <a:off x="0" y="0"/>
          <a:ext cx="7315200" cy="1303020"/>
        </a:xfrm>
        <a:prstGeom prst="rect">
          <a:avLst/>
        </a:prstGeom>
        <a:solidFill>
          <a:schemeClr val="tx2">
            <a:lumMod val="7500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sr-Latn-RS" sz="6200" kern="1200" dirty="0" smtClean="0">
              <a:latin typeface="Times New Roman" panose="02020603050405020304" pitchFamily="18" charset="0"/>
              <a:cs typeface="Times New Roman" panose="02020603050405020304" pitchFamily="18" charset="0"/>
            </a:rPr>
            <a:t>THERAPY</a:t>
          </a:r>
          <a:endParaRPr lang="en-US" sz="6200" kern="1200" dirty="0">
            <a:latin typeface="Times New Roman" panose="02020603050405020304" pitchFamily="18" charset="0"/>
            <a:cs typeface="Times New Roman" panose="02020603050405020304" pitchFamily="18" charset="0"/>
          </a:endParaRPr>
        </a:p>
      </dsp:txBody>
      <dsp:txXfrm>
        <a:off x="0" y="0"/>
        <a:ext cx="7315200" cy="1303020"/>
      </dsp:txXfrm>
    </dsp:sp>
    <dsp:sp modelId="{7F7BD9D8-2F0B-41AC-809A-EC4F13E4B003}">
      <dsp:nvSpPr>
        <dsp:cNvPr id="0" name=""/>
        <dsp:cNvSpPr/>
      </dsp:nvSpPr>
      <dsp:spPr>
        <a:xfrm>
          <a:off x="3571" y="1303020"/>
          <a:ext cx="2436018"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RS" sz="1600" b="1" kern="1200" dirty="0" smtClean="0">
              <a:latin typeface="Times New Roman" panose="02020603050405020304" pitchFamily="18" charset="0"/>
              <a:cs typeface="Times New Roman" panose="02020603050405020304" pitchFamily="18" charset="0"/>
            </a:rPr>
            <a:t>PREVENTION OF THROMBOEMBOLISM (NOAC or OAK)</a:t>
          </a:r>
          <a:endParaRPr lang="en-US" sz="1600" b="1" kern="1200" dirty="0">
            <a:latin typeface="Times New Roman" panose="02020603050405020304" pitchFamily="18" charset="0"/>
            <a:cs typeface="Times New Roman" panose="02020603050405020304" pitchFamily="18" charset="0"/>
          </a:endParaRPr>
        </a:p>
      </dsp:txBody>
      <dsp:txXfrm>
        <a:off x="3571" y="1303020"/>
        <a:ext cx="2436018" cy="2736342"/>
      </dsp:txXfrm>
    </dsp:sp>
    <dsp:sp modelId="{3208E202-9CC3-4074-AE5D-3A5BD6932F4B}">
      <dsp:nvSpPr>
        <dsp:cNvPr id="0" name=""/>
        <dsp:cNvSpPr/>
      </dsp:nvSpPr>
      <dsp:spPr>
        <a:xfrm>
          <a:off x="2439590" y="1303020"/>
          <a:ext cx="2436018" cy="273634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RS" sz="1600" b="1" kern="1200" dirty="0" smtClean="0">
              <a:latin typeface="Times New Roman" panose="02020603050405020304" pitchFamily="18" charset="0"/>
              <a:cs typeface="Times New Roman" panose="02020603050405020304" pitchFamily="18" charset="0"/>
            </a:rPr>
            <a:t>HEART RHYTHM OR HEART RATE CONTROL</a:t>
          </a:r>
          <a:endParaRPr lang="en-US" sz="1600" b="1" kern="1200" dirty="0">
            <a:latin typeface="Times New Roman" panose="02020603050405020304" pitchFamily="18" charset="0"/>
            <a:cs typeface="Times New Roman" panose="02020603050405020304" pitchFamily="18" charset="0"/>
          </a:endParaRPr>
        </a:p>
      </dsp:txBody>
      <dsp:txXfrm>
        <a:off x="2439590" y="1303020"/>
        <a:ext cx="2436018" cy="2736342"/>
      </dsp:txXfrm>
    </dsp:sp>
    <dsp:sp modelId="{07B03A17-9CBE-4773-B040-AE9FE907174E}">
      <dsp:nvSpPr>
        <dsp:cNvPr id="0" name=""/>
        <dsp:cNvSpPr/>
      </dsp:nvSpPr>
      <dsp:spPr>
        <a:xfrm>
          <a:off x="4875609" y="1303020"/>
          <a:ext cx="2436018"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RS" sz="1600" b="1" kern="1200" dirty="0" smtClean="0">
              <a:latin typeface="Times New Roman" panose="02020603050405020304" pitchFamily="18" charset="0"/>
              <a:cs typeface="Times New Roman" panose="02020603050405020304" pitchFamily="18" charset="0"/>
            </a:rPr>
            <a:t>TREATMENT OF COMORBIDITIES</a:t>
          </a:r>
          <a:endParaRPr lang="en-US" sz="1600" b="1" kern="1200" dirty="0">
            <a:latin typeface="Times New Roman" panose="02020603050405020304" pitchFamily="18" charset="0"/>
            <a:cs typeface="Times New Roman" panose="02020603050405020304" pitchFamily="18" charset="0"/>
          </a:endParaRPr>
        </a:p>
      </dsp:txBody>
      <dsp:txXfrm>
        <a:off x="4875609" y="1303020"/>
        <a:ext cx="2436018" cy="2736342"/>
      </dsp:txXfrm>
    </dsp:sp>
    <dsp:sp modelId="{E71DFC08-E13B-4C7B-9D61-5016D697405E}">
      <dsp:nvSpPr>
        <dsp:cNvPr id="0" name=""/>
        <dsp:cNvSpPr/>
      </dsp:nvSpPr>
      <dsp:spPr>
        <a:xfrm>
          <a:off x="0" y="4039362"/>
          <a:ext cx="7315200" cy="304038"/>
        </a:xfrm>
        <a:prstGeom prst="rect">
          <a:avLst/>
        </a:prstGeom>
        <a:solidFill>
          <a:schemeClr val="accent1">
            <a:shade val="80000"/>
            <a:hueOff val="0"/>
            <a:satOff val="0"/>
            <a:lumOff val="0"/>
            <a:alphaOff val="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B0650-7D8B-44E0-ABDB-057CF6D80789}">
      <dsp:nvSpPr>
        <dsp:cNvPr id="0" name=""/>
        <dsp:cNvSpPr/>
      </dsp:nvSpPr>
      <dsp:spPr>
        <a:xfrm>
          <a:off x="0" y="0"/>
          <a:ext cx="7315200" cy="1303020"/>
        </a:xfrm>
        <a:prstGeom prst="rect">
          <a:avLst/>
        </a:prstGeom>
        <a:solidFill>
          <a:schemeClr val="tx2">
            <a:lumMod val="7500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sr-Latn-RS" sz="3800" b="1" kern="1200" dirty="0" smtClean="0">
              <a:latin typeface="Times New Roman" panose="02020603050405020304" pitchFamily="18" charset="0"/>
              <a:cs typeface="Times New Roman" panose="02020603050405020304" pitchFamily="18" charset="0"/>
            </a:rPr>
            <a:t>PREVENTION OF THROMBOEMBOLISM</a:t>
          </a:r>
          <a:endParaRPr lang="en-US" sz="3800" kern="1200" dirty="0">
            <a:latin typeface="Times New Roman" panose="02020603050405020304" pitchFamily="18" charset="0"/>
            <a:cs typeface="Times New Roman" panose="02020603050405020304" pitchFamily="18" charset="0"/>
          </a:endParaRPr>
        </a:p>
      </dsp:txBody>
      <dsp:txXfrm>
        <a:off x="0" y="0"/>
        <a:ext cx="7315200" cy="1303020"/>
      </dsp:txXfrm>
    </dsp:sp>
    <dsp:sp modelId="{7F7BD9D8-2F0B-41AC-809A-EC4F13E4B003}">
      <dsp:nvSpPr>
        <dsp:cNvPr id="0" name=""/>
        <dsp:cNvSpPr/>
      </dsp:nvSpPr>
      <dsp:spPr>
        <a:xfrm>
          <a:off x="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sr-Latn-RS" sz="3600" b="1" i="0" kern="1200" dirty="0" smtClean="0">
              <a:latin typeface="Times New Roman" panose="02020603050405020304" pitchFamily="18" charset="0"/>
              <a:cs typeface="Times New Roman" panose="02020603050405020304" pitchFamily="18" charset="0"/>
            </a:rPr>
            <a:t>CHADS –VASC2 </a:t>
          </a:r>
          <a:endParaRPr lang="en-US" sz="3600" b="1" i="0" kern="1200" dirty="0">
            <a:latin typeface="Times New Roman" panose="02020603050405020304" pitchFamily="18" charset="0"/>
            <a:cs typeface="Times New Roman" panose="02020603050405020304" pitchFamily="18" charset="0"/>
          </a:endParaRPr>
        </a:p>
      </dsp:txBody>
      <dsp:txXfrm>
        <a:off x="0" y="1303020"/>
        <a:ext cx="3657599" cy="2736342"/>
      </dsp:txXfrm>
    </dsp:sp>
    <dsp:sp modelId="{07B03A17-9CBE-4773-B040-AE9FE907174E}">
      <dsp:nvSpPr>
        <dsp:cNvPr id="0" name=""/>
        <dsp:cNvSpPr/>
      </dsp:nvSpPr>
      <dsp:spPr>
        <a:xfrm>
          <a:off x="365760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sr-Latn-RS" sz="3600" b="1" i="0" kern="1200" dirty="0" smtClean="0">
              <a:latin typeface="Times New Roman" panose="02020603050405020304" pitchFamily="18" charset="0"/>
              <a:cs typeface="Times New Roman" panose="02020603050405020304" pitchFamily="18" charset="0"/>
            </a:rPr>
            <a:t>HAS - BLED </a:t>
          </a:r>
          <a:endParaRPr lang="en-US" sz="3600" b="1" i="0" kern="1200" dirty="0">
            <a:latin typeface="Times New Roman" panose="02020603050405020304" pitchFamily="18" charset="0"/>
            <a:cs typeface="Times New Roman" panose="02020603050405020304" pitchFamily="18" charset="0"/>
          </a:endParaRPr>
        </a:p>
      </dsp:txBody>
      <dsp:txXfrm>
        <a:off x="3657600" y="1303020"/>
        <a:ext cx="3657599" cy="2736342"/>
      </dsp:txXfrm>
    </dsp:sp>
    <dsp:sp modelId="{E71DFC08-E13B-4C7B-9D61-5016D697405E}">
      <dsp:nvSpPr>
        <dsp:cNvPr id="0" name=""/>
        <dsp:cNvSpPr/>
      </dsp:nvSpPr>
      <dsp:spPr>
        <a:xfrm>
          <a:off x="0" y="4038601"/>
          <a:ext cx="7315200" cy="304038"/>
        </a:xfrm>
        <a:prstGeom prst="rect">
          <a:avLst/>
        </a:prstGeom>
        <a:solidFill>
          <a:schemeClr val="accent1">
            <a:shade val="80000"/>
            <a:hueOff val="0"/>
            <a:satOff val="0"/>
            <a:lumOff val="0"/>
            <a:alphaOff val="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B0650-7D8B-44E0-ABDB-057CF6D80789}">
      <dsp:nvSpPr>
        <dsp:cNvPr id="0" name=""/>
        <dsp:cNvSpPr/>
      </dsp:nvSpPr>
      <dsp:spPr>
        <a:xfrm>
          <a:off x="0" y="0"/>
          <a:ext cx="7315200" cy="1303020"/>
        </a:xfrm>
        <a:prstGeom prst="rect">
          <a:avLst/>
        </a:prstGeom>
        <a:solidFill>
          <a:schemeClr val="tx2">
            <a:lumMod val="7500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sr-Latn-RS" sz="3800" b="1" kern="1200" dirty="0" smtClean="0">
              <a:latin typeface="Times New Roman" panose="02020603050405020304" pitchFamily="18" charset="0"/>
              <a:cs typeface="Times New Roman" panose="02020603050405020304" pitchFamily="18" charset="0"/>
            </a:rPr>
            <a:t>PREVENTION OF THROMBOEMBOLISM</a:t>
          </a:r>
          <a:endParaRPr lang="en-US" sz="3800" kern="1200" dirty="0">
            <a:latin typeface="Times New Roman" panose="02020603050405020304" pitchFamily="18" charset="0"/>
            <a:cs typeface="Times New Roman" panose="02020603050405020304" pitchFamily="18" charset="0"/>
          </a:endParaRPr>
        </a:p>
      </dsp:txBody>
      <dsp:txXfrm>
        <a:off x="0" y="0"/>
        <a:ext cx="7315200" cy="1303020"/>
      </dsp:txXfrm>
    </dsp:sp>
    <dsp:sp modelId="{7F7BD9D8-2F0B-41AC-809A-EC4F13E4B003}">
      <dsp:nvSpPr>
        <dsp:cNvPr id="0" name=""/>
        <dsp:cNvSpPr/>
      </dsp:nvSpPr>
      <dsp:spPr>
        <a:xfrm>
          <a:off x="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i="1" kern="1200" dirty="0" smtClean="0">
              <a:latin typeface="Times New Roman" panose="02020603050405020304" pitchFamily="18" charset="0"/>
              <a:cs typeface="Times New Roman" panose="02020603050405020304" pitchFamily="18" charset="0"/>
            </a:rPr>
            <a:t>new oral anticoagulants</a:t>
          </a:r>
          <a:endParaRPr lang="sr-Latn-RS" sz="2400" b="1" i="1" kern="1200" dirty="0" smtClean="0">
            <a:latin typeface="Times New Roman" panose="02020603050405020304" pitchFamily="18" charset="0"/>
            <a:cs typeface="Times New Roman" panose="02020603050405020304" pitchFamily="18" charset="0"/>
          </a:endParaRPr>
        </a:p>
        <a:p>
          <a:pPr lvl="0" algn="ctr" defTabSz="1066800">
            <a:lnSpc>
              <a:spcPct val="90000"/>
            </a:lnSpc>
            <a:spcBef>
              <a:spcPct val="0"/>
            </a:spcBef>
            <a:spcAft>
              <a:spcPct val="35000"/>
            </a:spcAft>
          </a:pPr>
          <a:r>
            <a:rPr lang="sr-Cyrl-RS" sz="2400" b="1" i="0" kern="1200" dirty="0" smtClean="0">
              <a:latin typeface="Times New Roman" panose="02020603050405020304" pitchFamily="18" charset="0"/>
              <a:cs typeface="Times New Roman" panose="02020603050405020304" pitchFamily="18" charset="0"/>
            </a:rPr>
            <a:t>(</a:t>
          </a:r>
          <a:r>
            <a:rPr lang="sr-Latn-RS" sz="2400" b="1" i="0" kern="1200" dirty="0" smtClean="0">
              <a:latin typeface="Times New Roman" panose="02020603050405020304" pitchFamily="18" charset="0"/>
              <a:cs typeface="Times New Roman" panose="02020603050405020304" pitchFamily="18" charset="0"/>
            </a:rPr>
            <a:t>no INR control</a:t>
          </a:r>
          <a:r>
            <a:rPr lang="sr-Cyrl-RS" sz="2400" b="1" i="0" kern="1200" dirty="0" smtClean="0">
              <a:latin typeface="Times New Roman" panose="02020603050405020304" pitchFamily="18" charset="0"/>
              <a:cs typeface="Times New Roman" panose="02020603050405020304" pitchFamily="18" charset="0"/>
            </a:rPr>
            <a:t>) </a:t>
          </a: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Apixaban</a:t>
          </a: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Rivaroxaban</a:t>
          </a: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Edoxaban</a:t>
          </a: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Dabigatran</a:t>
          </a:r>
          <a:endParaRPr lang="en-US" sz="2400" b="1" i="1" kern="1200" dirty="0">
            <a:latin typeface="Times New Roman" panose="02020603050405020304" pitchFamily="18" charset="0"/>
            <a:cs typeface="Times New Roman" panose="02020603050405020304" pitchFamily="18" charset="0"/>
          </a:endParaRPr>
        </a:p>
      </dsp:txBody>
      <dsp:txXfrm>
        <a:off x="0" y="1303020"/>
        <a:ext cx="3657599" cy="2736342"/>
      </dsp:txXfrm>
    </dsp:sp>
    <dsp:sp modelId="{07B03A17-9CBE-4773-B040-AE9FE907174E}">
      <dsp:nvSpPr>
        <dsp:cNvPr id="0" name=""/>
        <dsp:cNvSpPr/>
      </dsp:nvSpPr>
      <dsp:spPr>
        <a:xfrm>
          <a:off x="3657600" y="1303020"/>
          <a:ext cx="3657599" cy="2736342"/>
        </a:xfrm>
        <a:prstGeom prst="rect">
          <a:avLst/>
        </a:prstGeom>
        <a:solidFill>
          <a:schemeClr val="tx2">
            <a:lumMod val="75000"/>
          </a:schemeClr>
        </a:solidFill>
        <a:ln w="12700" cap="flat" cmpd="sng" algn="ctr">
          <a:solidFill>
            <a:schemeClr val="lt1">
              <a:hueOff val="0"/>
              <a:satOff val="0"/>
              <a:lumOff val="0"/>
              <a:alphaOff val="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Old </a:t>
          </a:r>
          <a:r>
            <a:rPr lang="en-US" sz="2400" b="1" i="1" kern="1200" dirty="0" smtClean="0">
              <a:latin typeface="Times New Roman" panose="02020603050405020304" pitchFamily="18" charset="0"/>
              <a:cs typeface="Times New Roman" panose="02020603050405020304" pitchFamily="18" charset="0"/>
            </a:rPr>
            <a:t>oral anticoagulants </a:t>
          </a:r>
          <a:endParaRPr lang="sr-Latn-RS" sz="2400" b="1" i="1" kern="1200" dirty="0" smtClean="0">
            <a:latin typeface="Times New Roman" panose="02020603050405020304" pitchFamily="18" charset="0"/>
            <a:cs typeface="Times New Roman" panose="02020603050405020304" pitchFamily="18" charset="0"/>
          </a:endParaRPr>
        </a:p>
        <a:p>
          <a:pPr lvl="0" algn="ctr" defTabSz="1066800">
            <a:lnSpc>
              <a:spcPct val="90000"/>
            </a:lnSpc>
            <a:spcBef>
              <a:spcPct val="0"/>
            </a:spcBef>
            <a:spcAft>
              <a:spcPct val="35000"/>
            </a:spcAft>
          </a:pPr>
          <a:r>
            <a:rPr lang="sr-Cyrl-RS" sz="2400" b="1" i="0" kern="1200" dirty="0" smtClean="0">
              <a:latin typeface="Times New Roman" panose="02020603050405020304" pitchFamily="18" charset="0"/>
              <a:cs typeface="Times New Roman" panose="02020603050405020304" pitchFamily="18" charset="0"/>
            </a:rPr>
            <a:t>(</a:t>
          </a:r>
          <a:r>
            <a:rPr lang="sr-Latn-RS" sz="2400" b="1" i="0" kern="1200" dirty="0" smtClean="0">
              <a:latin typeface="Times New Roman" panose="02020603050405020304" pitchFamily="18" charset="0"/>
              <a:cs typeface="Times New Roman" panose="02020603050405020304" pitchFamily="18" charset="0"/>
            </a:rPr>
            <a:t>dosing according INR</a:t>
          </a:r>
          <a:r>
            <a:rPr lang="sr-Cyrl-RS" sz="2400" b="1" i="0" kern="1200" dirty="0" smtClean="0">
              <a:latin typeface="Times New Roman" panose="02020603050405020304" pitchFamily="18" charset="0"/>
              <a:cs typeface="Times New Roman" panose="02020603050405020304" pitchFamily="18" charset="0"/>
            </a:rPr>
            <a:t>)</a:t>
          </a:r>
        </a:p>
        <a:p>
          <a:pPr lvl="0" algn="ctr" defTabSz="1066800">
            <a:lnSpc>
              <a:spcPct val="90000"/>
            </a:lnSpc>
            <a:spcBef>
              <a:spcPct val="0"/>
            </a:spcBef>
            <a:spcAft>
              <a:spcPct val="35000"/>
            </a:spcAft>
          </a:pPr>
          <a:endParaRPr lang="sr-Cyrl-RS" sz="2400" b="1" i="1" kern="1200" dirty="0" smtClean="0">
            <a:latin typeface="Times New Roman" panose="02020603050405020304" pitchFamily="18" charset="0"/>
            <a:cs typeface="Times New Roman" panose="02020603050405020304" pitchFamily="18" charset="0"/>
          </a:endParaRP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Acenocumarol</a:t>
          </a:r>
        </a:p>
        <a:p>
          <a:pPr lvl="0" algn="ctr" defTabSz="1066800">
            <a:lnSpc>
              <a:spcPct val="90000"/>
            </a:lnSpc>
            <a:spcBef>
              <a:spcPct val="0"/>
            </a:spcBef>
            <a:spcAft>
              <a:spcPct val="35000"/>
            </a:spcAft>
          </a:pPr>
          <a:r>
            <a:rPr lang="sr-Latn-RS" sz="2400" b="1" i="1" kern="1200" dirty="0" smtClean="0">
              <a:latin typeface="Times New Roman" panose="02020603050405020304" pitchFamily="18" charset="0"/>
              <a:cs typeface="Times New Roman" panose="02020603050405020304" pitchFamily="18" charset="0"/>
            </a:rPr>
            <a:t>Warfarin</a:t>
          </a:r>
          <a:endParaRPr lang="en-US" sz="2400" b="1" i="1" kern="1200" dirty="0">
            <a:latin typeface="Times New Roman" panose="02020603050405020304" pitchFamily="18" charset="0"/>
            <a:cs typeface="Times New Roman" panose="02020603050405020304" pitchFamily="18" charset="0"/>
          </a:endParaRPr>
        </a:p>
      </dsp:txBody>
      <dsp:txXfrm>
        <a:off x="3657600" y="1303020"/>
        <a:ext cx="3657599" cy="2736342"/>
      </dsp:txXfrm>
    </dsp:sp>
    <dsp:sp modelId="{E71DFC08-E13B-4C7B-9D61-5016D697405E}">
      <dsp:nvSpPr>
        <dsp:cNvPr id="0" name=""/>
        <dsp:cNvSpPr/>
      </dsp:nvSpPr>
      <dsp:spPr>
        <a:xfrm>
          <a:off x="0" y="4038601"/>
          <a:ext cx="7315200" cy="304038"/>
        </a:xfrm>
        <a:prstGeom prst="rect">
          <a:avLst/>
        </a:prstGeom>
        <a:solidFill>
          <a:schemeClr val="accent1">
            <a:shade val="80000"/>
            <a:hueOff val="0"/>
            <a:satOff val="0"/>
            <a:lumOff val="0"/>
            <a:alphaOff val="0"/>
          </a:schemeClr>
        </a:solidFill>
        <a:ln>
          <a:noFill/>
        </a:ln>
        <a:effectLst/>
        <a:scene3d>
          <a:camera prst="orthographicFront"/>
          <a:lightRig rig="threePt" dir="t"/>
        </a:scene3d>
        <a:sp3d>
          <a:bevelT w="114300" prst="artDeco"/>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99F98F-1FED-4517-8F94-BAA8AF40C781}" type="datetimeFigureOut">
              <a:rPr lang="en-US" smtClean="0"/>
              <a:pPr/>
              <a:t>9/14/2023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0D8B22-A4C1-4008-8794-D601822E47E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0D8B22-A4C1-4008-8794-D601822E47E0}" type="slidenum">
              <a:rPr lang="en-US" smtClean="0"/>
              <a:pPr/>
              <a:t>40</a:t>
            </a:fld>
            <a:endParaRPr lang="en-US"/>
          </a:p>
        </p:txBody>
      </p:sp>
    </p:spTree>
    <p:extLst>
      <p:ext uri="{BB962C8B-B14F-4D97-AF65-F5344CB8AC3E}">
        <p14:creationId xmlns:p14="http://schemas.microsoft.com/office/powerpoint/2010/main" val="3452735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0D8B22-A4C1-4008-8794-D601822E47E0}" type="slidenum">
              <a:rPr lang="en-US" smtClean="0"/>
              <a:pPr/>
              <a:t>42</a:t>
            </a:fld>
            <a:endParaRPr lang="en-US"/>
          </a:p>
        </p:txBody>
      </p:sp>
    </p:spTree>
    <p:extLst>
      <p:ext uri="{BB962C8B-B14F-4D97-AF65-F5344CB8AC3E}">
        <p14:creationId xmlns:p14="http://schemas.microsoft.com/office/powerpoint/2010/main" val="1314983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0D8B22-A4C1-4008-8794-D601822E47E0}" type="slidenum">
              <a:rPr lang="en-US" smtClean="0"/>
              <a:pPr/>
              <a:t>60</a:t>
            </a:fld>
            <a:endParaRPr lang="en-US"/>
          </a:p>
        </p:txBody>
      </p:sp>
    </p:spTree>
    <p:extLst>
      <p:ext uri="{BB962C8B-B14F-4D97-AF65-F5344CB8AC3E}">
        <p14:creationId xmlns:p14="http://schemas.microsoft.com/office/powerpoint/2010/main" val="4290082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0D8B22-A4C1-4008-8794-D601822E47E0}" type="slidenum">
              <a:rPr lang="en-US" smtClean="0"/>
              <a:pPr/>
              <a:t>63</a:t>
            </a:fld>
            <a:endParaRPr lang="en-US"/>
          </a:p>
        </p:txBody>
      </p:sp>
    </p:spTree>
    <p:extLst>
      <p:ext uri="{BB962C8B-B14F-4D97-AF65-F5344CB8AC3E}">
        <p14:creationId xmlns:p14="http://schemas.microsoft.com/office/powerpoint/2010/main" val="148301566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9/14/2023</a:t>
            </a:fld>
            <a:endParaRPr lang="en-US"/>
          </a:p>
        </p:txBody>
      </p:sp>
      <p:sp>
        <p:nvSpPr>
          <p:cNvPr id="5" name="Footer Placeholder 4"/>
          <p:cNvSpPr>
            <a:spLocks noGrp="1"/>
          </p:cNvSpPr>
          <p:nvPr>
            <p:ph type="ftr" sz="quarter" idx="11"/>
          </p:nvPr>
        </p:nvSpPr>
        <p:spPr>
          <a:xfrm>
            <a:off x="812805" y="6272785"/>
            <a:ext cx="4745736" cy="365125"/>
          </a:xfrm>
        </p:spPr>
        <p:txBody>
          <a:bodyPr/>
          <a:lstStyle/>
          <a:p>
            <a:endParaRPr lang="en-US"/>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779640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66444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23812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7618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1D8BD707-D9CF-40AE-B4C6-C98DA3205C09}" type="datetimeFigureOut">
              <a:rPr lang="en-US" smtClean="0"/>
              <a:pPr/>
              <a:t>9/14/2023</a:t>
            </a:fld>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US"/>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469150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9/14/2023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7850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12185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1D8BD707-D9CF-40AE-B4C6-C98DA3205C09}" type="datetimeFigureOut">
              <a:rPr lang="en-US" smtClean="0"/>
              <a:pPr/>
              <a:t>9/14/2023</a:t>
            </a:fld>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31806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43326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1D8BD707-D9CF-40AE-B4C6-C98DA3205C09}" type="datetimeFigureOut">
              <a:rPr lang="en-US" smtClean="0"/>
              <a:pPr/>
              <a:t>9/14/2023</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17136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1D8BD707-D9CF-40AE-B4C6-C98DA3205C09}" type="datetimeFigureOut">
              <a:rPr lang="en-US" smtClean="0"/>
              <a:pPr/>
              <a:t>9/14/2023</a:t>
            </a:fld>
            <a:endParaRPr lang="en-US"/>
          </a:p>
        </p:txBody>
      </p:sp>
      <p:sp>
        <p:nvSpPr>
          <p:cNvPr id="10" name="Slide Number Placeholder 9"/>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49344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1D8BD707-D9CF-40AE-B4C6-C98DA3205C09}" type="datetimeFigureOut">
              <a:rPr lang="en-US" smtClean="0"/>
              <a:pPr/>
              <a:t>9/14/2023</a:t>
            </a:fld>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555588804"/>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notesSlide" Target="../notesSlides/notesSlide2.xml"/><Relationship Id="rId7" Type="http://schemas.openxmlformats.org/officeDocument/2006/relationships/diagramQuickStyle" Target="../diagrams/quickStyle6.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7.png"/><Relationship Id="rId9" Type="http://schemas.microsoft.com/office/2007/relationships/diagramDrawing" Target="../diagrams/drawing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10.xml"/><Relationship Id="rId4" Type="http://schemas.microsoft.com/office/2007/relationships/hdphoto" Target="../media/hdphoto3.wdp"/></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45.png"/></Relationships>
</file>

<file path=ppt/slides/_rels/slide7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619125"/>
            <a:ext cx="6858000" cy="3449638"/>
          </a:xfrm>
        </p:spPr>
        <p:txBody>
          <a:bodyPr>
            <a:normAutofit fontScale="90000"/>
          </a:bodyPr>
          <a:lstStyle/>
          <a:p>
            <a:pPr algn="ctr"/>
            <a:r>
              <a:rPr lang="sr-Latn-RS" altLang="en-US" sz="2300" b="1" dirty="0" smtClean="0">
                <a:latin typeface="Times New Roman" panose="02020603050405020304" pitchFamily="18" charset="0"/>
                <a:cs typeface="Times New Roman" panose="02020603050405020304" pitchFamily="18" charset="0"/>
              </a:rPr>
              <a:t>FACULTY OF MEDICAL SCIENCES</a:t>
            </a:r>
            <a:br>
              <a:rPr lang="sr-Latn-RS" altLang="en-US" sz="2300" b="1" dirty="0" smtClean="0">
                <a:latin typeface="Times New Roman" panose="02020603050405020304" pitchFamily="18" charset="0"/>
                <a:cs typeface="Times New Roman" panose="02020603050405020304" pitchFamily="18" charset="0"/>
              </a:rPr>
            </a:br>
            <a:r>
              <a:rPr lang="sr-Latn-RS" altLang="en-US" sz="2300" b="1" dirty="0" smtClean="0">
                <a:latin typeface="Times New Roman" panose="02020603050405020304" pitchFamily="18" charset="0"/>
                <a:cs typeface="Times New Roman" panose="02020603050405020304" pitchFamily="18" charset="0"/>
              </a:rPr>
              <a:t>UNIVERSITY OF KRAGUJEVAC</a:t>
            </a:r>
            <a:r>
              <a:rPr lang="sr-Cyrl-CS" altLang="en-US" sz="2300" dirty="0">
                <a:latin typeface="Times New Roman" panose="02020603050405020304" pitchFamily="18" charset="0"/>
                <a:cs typeface="Times New Roman" panose="02020603050405020304" pitchFamily="18" charset="0"/>
              </a:rPr>
              <a:t/>
            </a:r>
            <a:br>
              <a:rPr lang="sr-Cyrl-CS" altLang="en-US" sz="2300" dirty="0">
                <a:latin typeface="Times New Roman" panose="02020603050405020304" pitchFamily="18" charset="0"/>
                <a:cs typeface="Times New Roman" panose="02020603050405020304" pitchFamily="18" charset="0"/>
              </a:rPr>
            </a:br>
            <a:r>
              <a:rPr lang="en-US" altLang="en-US" sz="2300" dirty="0">
                <a:latin typeface="Times New Roman" panose="02020603050405020304" pitchFamily="18" charset="0"/>
                <a:cs typeface="Times New Roman" panose="02020603050405020304" pitchFamily="18" charset="0"/>
              </a:rPr>
              <a:t/>
            </a:r>
            <a:br>
              <a:rPr lang="en-US" altLang="en-US" sz="2300" dirty="0">
                <a:latin typeface="Times New Roman" panose="02020603050405020304" pitchFamily="18" charset="0"/>
                <a:cs typeface="Times New Roman" panose="02020603050405020304" pitchFamily="18" charset="0"/>
              </a:rPr>
            </a:br>
            <a:r>
              <a:rPr lang="sr-Latn-RS" altLang="en-US" sz="2300" dirty="0" smtClean="0">
                <a:latin typeface="Times New Roman" panose="02020603050405020304" pitchFamily="18" charset="0"/>
                <a:cs typeface="Times New Roman" panose="02020603050405020304" pitchFamily="18" charset="0"/>
              </a:rPr>
              <a:t/>
            </a:r>
            <a:br>
              <a:rPr lang="sr-Latn-RS" altLang="en-US" sz="2300" dirty="0" smtClean="0">
                <a:latin typeface="Times New Roman" panose="02020603050405020304" pitchFamily="18" charset="0"/>
                <a:cs typeface="Times New Roman" panose="02020603050405020304" pitchFamily="18" charset="0"/>
              </a:rPr>
            </a:br>
            <a:r>
              <a:rPr lang="sr-Latn-RS" altLang="en-US" sz="2300" dirty="0">
                <a:latin typeface="Times New Roman" panose="02020603050405020304" pitchFamily="18" charset="0"/>
                <a:cs typeface="Times New Roman" panose="02020603050405020304" pitchFamily="18" charset="0"/>
              </a:rPr>
              <a:t/>
            </a:r>
            <a:br>
              <a:rPr lang="sr-Latn-RS" altLang="en-US" sz="2300" dirty="0">
                <a:latin typeface="Times New Roman" panose="02020603050405020304" pitchFamily="18" charset="0"/>
                <a:cs typeface="Times New Roman" panose="02020603050405020304" pitchFamily="18" charset="0"/>
              </a:rPr>
            </a:br>
            <a:r>
              <a:rPr lang="sr-Cyrl-RS" altLang="en-US" sz="2300" b="1" dirty="0">
                <a:latin typeface="Times New Roman" panose="02020603050405020304" pitchFamily="18" charset="0"/>
                <a:cs typeface="Times New Roman" panose="02020603050405020304" pitchFamily="18" charset="0"/>
              </a:rPr>
              <a:t/>
            </a:r>
            <a:br>
              <a:rPr lang="sr-Cyrl-RS" altLang="en-US" sz="2300" b="1" dirty="0">
                <a:latin typeface="Times New Roman" panose="02020603050405020304" pitchFamily="18" charset="0"/>
                <a:cs typeface="Times New Roman" panose="02020603050405020304" pitchFamily="18" charset="0"/>
              </a:rPr>
            </a:br>
            <a:r>
              <a:rPr lang="sr-Latn-CS" altLang="sr-Latn-RS" sz="6000" dirty="0">
                <a:solidFill>
                  <a:srgbClr val="FFFF00"/>
                </a:solidFill>
                <a:latin typeface="Times New Roman" panose="02020603050405020304" pitchFamily="18" charset="0"/>
                <a:cs typeface="Times New Roman" panose="02020603050405020304" pitchFamily="18" charset="0"/>
              </a:rPr>
              <a:t/>
            </a:r>
            <a:br>
              <a:rPr lang="sr-Latn-CS" altLang="sr-Latn-RS" sz="6000" dirty="0">
                <a:solidFill>
                  <a:srgbClr val="FFFF00"/>
                </a:solidFill>
                <a:latin typeface="Times New Roman" panose="02020603050405020304" pitchFamily="18" charset="0"/>
                <a:cs typeface="Times New Roman" panose="02020603050405020304" pitchFamily="18" charset="0"/>
              </a:rPr>
            </a:br>
            <a:r>
              <a:rPr lang="sr-Latn-RS" altLang="sr-Latn-RS" sz="2700" b="1" dirty="0" smtClean="0">
                <a:latin typeface="Times New Roman" panose="02020603050405020304" pitchFamily="18" charset="0"/>
                <a:cs typeface="Times New Roman" panose="02020603050405020304" pitchFamily="18" charset="0"/>
              </a:rPr>
              <a:t>HEART RHYTHM </a:t>
            </a:r>
            <a:r>
              <a:rPr lang="sr-Latn-RS" altLang="sr-Latn-RS" sz="2700" b="1" dirty="0" smtClean="0">
                <a:latin typeface="Times New Roman" panose="02020603050405020304" pitchFamily="18" charset="0"/>
                <a:cs typeface="Times New Roman" panose="02020603050405020304" pitchFamily="18" charset="0"/>
              </a:rPr>
              <a:t>Disturbances and electrostimulation</a:t>
            </a:r>
            <a:r>
              <a:rPr lang="en-US" altLang="sr-Latn-RS" sz="2400" dirty="0">
                <a:latin typeface="Times New Roman" panose="02020603050405020304" pitchFamily="18" charset="0"/>
                <a:cs typeface="Times New Roman" panose="02020603050405020304" pitchFamily="18" charset="0"/>
              </a:rPr>
              <a:t/>
            </a:r>
            <a:br>
              <a:rPr lang="en-US" altLang="sr-Latn-RS" sz="2400" dirty="0">
                <a:latin typeface="Times New Roman" panose="02020603050405020304" pitchFamily="18" charset="0"/>
                <a:cs typeface="Times New Roman" panose="02020603050405020304" pitchFamily="18" charset="0"/>
              </a:rPr>
            </a:br>
            <a:endParaRPr lang="en-US" sz="4000" dirty="0">
              <a:solidFill>
                <a:schemeClr val="tx1"/>
              </a:solidFill>
            </a:endParaRPr>
          </a:p>
        </p:txBody>
      </p:sp>
      <p:sp>
        <p:nvSpPr>
          <p:cNvPr id="3" name="Subtitle 2"/>
          <p:cNvSpPr>
            <a:spLocks noGrp="1"/>
          </p:cNvSpPr>
          <p:nvPr>
            <p:ph type="subTitle" idx="1"/>
          </p:nvPr>
        </p:nvSpPr>
        <p:spPr>
          <a:xfrm>
            <a:off x="1371600" y="5410200"/>
            <a:ext cx="6400800" cy="713936"/>
          </a:xfrm>
        </p:spPr>
        <p:txBody>
          <a:bodyPr>
            <a:noAutofit/>
          </a:bodyPr>
          <a:lstStyle/>
          <a:p>
            <a:pPr algn="ctr"/>
            <a:r>
              <a:rPr lang="sr-Latn-RS" sz="2300" smtClean="0">
                <a:solidFill>
                  <a:schemeClr val="tx1"/>
                </a:solidFill>
                <a:latin typeface="Times New Roman" panose="02020603050405020304" pitchFamily="18" charset="0"/>
                <a:cs typeface="Times New Roman" panose="02020603050405020304" pitchFamily="18" charset="0"/>
              </a:rPr>
              <a:t>Asst</a:t>
            </a:r>
            <a:r>
              <a:rPr lang="sr-Latn-RS" sz="2300" dirty="0" smtClean="0">
                <a:solidFill>
                  <a:schemeClr val="tx1"/>
                </a:solidFill>
                <a:latin typeface="Times New Roman" panose="02020603050405020304" pitchFamily="18" charset="0"/>
                <a:cs typeface="Times New Roman" panose="02020603050405020304" pitchFamily="18" charset="0"/>
              </a:rPr>
              <a:t>. prof. Rada Vucic</a:t>
            </a:r>
            <a:endParaRPr lang="en-US" sz="2300" dirty="0">
              <a:solidFill>
                <a:schemeClr val="tx1"/>
              </a:solidFill>
              <a:latin typeface="Times New Roman" panose="02020603050405020304" pitchFamily="18" charset="0"/>
              <a:cs typeface="Times New Roman" panose="02020603050405020304" pitchFamily="18" charset="0"/>
            </a:endParaRPr>
          </a:p>
        </p:txBody>
      </p:sp>
      <p:pic>
        <p:nvPicPr>
          <p:cNvPr id="4" name="Picture 1" descr="E:\Nena\Doktorske\MFgrb.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0" y="0"/>
            <a:ext cx="8572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cstate="print"/>
          <a:srcRect/>
          <a:stretch>
            <a:fillRect/>
          </a:stretch>
        </p:blipFill>
        <p:spPr bwMode="auto">
          <a:xfrm>
            <a:off x="0" y="36576"/>
            <a:ext cx="923925" cy="1333500"/>
          </a:xfrm>
          <a:prstGeom prst="rect">
            <a:avLst/>
          </a:prstGeom>
          <a:noFill/>
          <a:ln w="9525">
            <a:noFill/>
            <a:miter lim="800000"/>
            <a:headEnd/>
            <a:tailEnd/>
          </a:ln>
          <a:effectLst/>
        </p:spPr>
      </p:pic>
    </p:spTree>
    <p:extLst>
      <p:ext uri="{BB962C8B-B14F-4D97-AF65-F5344CB8AC3E}">
        <p14:creationId xmlns:p14="http://schemas.microsoft.com/office/powerpoint/2010/main" val="2301236207"/>
      </p:ext>
    </p:extLst>
  </p:cSld>
  <p:clrMapOvr>
    <a:masterClrMapping/>
  </p:clrMapOvr>
  <mc:AlternateContent xmlns:mc="http://schemas.openxmlformats.org/markup-compatibility/2006" xmlns:p14="http://schemas.microsoft.com/office/powerpoint/2010/main">
    <mc:Choice Requires="p14">
      <p:transition spd="slow" p14:dur="2000" advTm="2566"/>
    </mc:Choice>
    <mc:Fallback xmlns="">
      <p:transition spd="slow" advTm="2566"/>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917492" y="2334134"/>
            <a:ext cx="6591985" cy="1018665"/>
          </a:xfrm>
          <a:ln>
            <a:solidFill>
              <a:srgbClr val="C00000"/>
            </a:solidFill>
          </a:ln>
        </p:spPr>
        <p:txBody>
          <a:bodyPr/>
          <a:lstStyle/>
          <a:p>
            <a:r>
              <a:rPr lang="en-US" dirty="0">
                <a:latin typeface="Times New Roman" panose="02020603050405020304" pitchFamily="18" charset="0"/>
                <a:cs typeface="Times New Roman" panose="02020603050405020304" pitchFamily="18" charset="0"/>
              </a:rPr>
              <a:t>Creating an electrical impulse</a:t>
            </a:r>
          </a:p>
          <a:p>
            <a:r>
              <a:rPr lang="en-US" dirty="0">
                <a:latin typeface="Times New Roman" panose="02020603050405020304" pitchFamily="18" charset="0"/>
                <a:cs typeface="Times New Roman" panose="02020603050405020304" pitchFamily="18" charset="0"/>
              </a:rPr>
              <a:t>Conducting an electrical impulse</a:t>
            </a:r>
            <a:endParaRPr lang="en-US" dirty="0"/>
          </a:p>
        </p:txBody>
      </p:sp>
      <p:sp>
        <p:nvSpPr>
          <p:cNvPr id="5" name="Content Placeholder 3"/>
          <p:cNvSpPr txBox="1">
            <a:spLocks/>
          </p:cNvSpPr>
          <p:nvPr/>
        </p:nvSpPr>
        <p:spPr>
          <a:xfrm>
            <a:off x="1917490" y="3741671"/>
            <a:ext cx="6591985" cy="1018665"/>
          </a:xfrm>
          <a:prstGeom prst="rect">
            <a:avLst/>
          </a:prstGeom>
          <a:ln>
            <a:solidFill>
              <a:srgbClr val="C00000"/>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sr-Latn-RS" dirty="0" smtClean="0">
                <a:solidFill>
                  <a:schemeClr val="tx1"/>
                </a:solidFill>
                <a:latin typeface="Times New Roman" panose="02020603050405020304" pitchFamily="18" charset="0"/>
                <a:cs typeface="Times New Roman" panose="02020603050405020304" pitchFamily="18" charset="0"/>
              </a:rPr>
              <a:t>Atrial</a:t>
            </a:r>
            <a:endParaRPr lang="en-US" dirty="0" smtClean="0">
              <a:solidFill>
                <a:schemeClr val="tx1"/>
              </a:solidFill>
              <a:latin typeface="Times New Roman" panose="02020603050405020304" pitchFamily="18" charset="0"/>
              <a:cs typeface="Times New Roman" panose="02020603050405020304" pitchFamily="18" charset="0"/>
            </a:endParaRPr>
          </a:p>
          <a:p>
            <a:r>
              <a:rPr lang="sr-Latn-RS" dirty="0" smtClean="0">
                <a:solidFill>
                  <a:schemeClr val="tx1"/>
                </a:solidFill>
                <a:latin typeface="Times New Roman" panose="02020603050405020304" pitchFamily="18" charset="0"/>
                <a:cs typeface="Times New Roman" panose="02020603050405020304" pitchFamily="18" charset="0"/>
              </a:rPr>
              <a:t>Ventricle</a:t>
            </a:r>
            <a:endParaRPr lang="sr-Cyrl-RS" dirty="0" smtClean="0">
              <a:solidFill>
                <a:schemeClr val="tx1"/>
              </a:solidFill>
              <a:latin typeface="Times New Roman" panose="02020603050405020304" pitchFamily="18" charset="0"/>
              <a:cs typeface="Times New Roman" panose="02020603050405020304" pitchFamily="18" charset="0"/>
            </a:endParaRPr>
          </a:p>
        </p:txBody>
      </p:sp>
      <p:sp>
        <p:nvSpPr>
          <p:cNvPr id="6" name="Content Placeholder 3"/>
          <p:cNvSpPr txBox="1">
            <a:spLocks/>
          </p:cNvSpPr>
          <p:nvPr/>
        </p:nvSpPr>
        <p:spPr>
          <a:xfrm>
            <a:off x="1917490" y="5149208"/>
            <a:ext cx="6591985" cy="1018665"/>
          </a:xfrm>
          <a:prstGeom prst="rect">
            <a:avLst/>
          </a:prstGeom>
          <a:ln>
            <a:solidFill>
              <a:srgbClr val="C00000"/>
            </a:solidFill>
          </a:ln>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sr-Latn-RS" dirty="0" smtClean="0">
                <a:solidFill>
                  <a:schemeClr val="tx1"/>
                </a:solidFill>
                <a:latin typeface="Times New Roman" panose="02020603050405020304" pitchFamily="18" charset="0"/>
                <a:cs typeface="Times New Roman" panose="02020603050405020304" pitchFamily="18" charset="0"/>
              </a:rPr>
              <a:t>Brady</a:t>
            </a:r>
            <a:endParaRPr lang="en-US" dirty="0" smtClean="0">
              <a:solidFill>
                <a:schemeClr val="tx1"/>
              </a:solidFill>
              <a:latin typeface="Times New Roman" panose="02020603050405020304" pitchFamily="18" charset="0"/>
              <a:cs typeface="Times New Roman" panose="02020603050405020304" pitchFamily="18" charset="0"/>
            </a:endParaRPr>
          </a:p>
          <a:p>
            <a:r>
              <a:rPr lang="sr-Latn-RS" dirty="0" smtClean="0">
                <a:solidFill>
                  <a:schemeClr val="tx1"/>
                </a:solidFill>
                <a:latin typeface="Times New Roman" panose="02020603050405020304" pitchFamily="18" charset="0"/>
                <a:cs typeface="Times New Roman" panose="02020603050405020304" pitchFamily="18" charset="0"/>
              </a:rPr>
              <a:t>Tachy</a:t>
            </a:r>
            <a:endParaRPr lang="sr-Cyrl-RS" dirty="0" smtClean="0">
              <a:solidFill>
                <a:schemeClr val="tx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1917491" y="1960602"/>
            <a:ext cx="2425909" cy="369332"/>
          </a:xfrm>
          <a:prstGeom prst="rect">
            <a:avLst/>
          </a:prstGeom>
          <a:solidFill>
            <a:schemeClr val="accent1"/>
          </a:solidFill>
        </p:spPr>
        <p:txBody>
          <a:bodyPr wrap="square" rtlCol="0">
            <a:spAutoFit/>
          </a:bodyPr>
          <a:lstStyle/>
          <a:p>
            <a:r>
              <a:rPr lang="sr-Latn-RS" b="1" dirty="0" smtClean="0">
                <a:solidFill>
                  <a:schemeClr val="bg1"/>
                </a:solidFill>
                <a:latin typeface="Times New Roman" panose="02020603050405020304" pitchFamily="18" charset="0"/>
                <a:cs typeface="Times New Roman" panose="02020603050405020304" pitchFamily="18" charset="0"/>
              </a:rPr>
              <a:t>Mechanism</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1917491" y="3358191"/>
            <a:ext cx="2425909" cy="369332"/>
          </a:xfrm>
          <a:prstGeom prst="rect">
            <a:avLst/>
          </a:prstGeom>
          <a:solidFill>
            <a:schemeClr val="accent1"/>
          </a:solidFill>
        </p:spPr>
        <p:txBody>
          <a:bodyPr wrap="square" rtlCol="0">
            <a:spAutoFit/>
          </a:bodyPr>
          <a:lstStyle/>
          <a:p>
            <a:r>
              <a:rPr lang="sr-Latn-RS" b="1" dirty="0" smtClean="0">
                <a:solidFill>
                  <a:schemeClr val="bg1"/>
                </a:solidFill>
                <a:latin typeface="Times New Roman" panose="02020603050405020304" pitchFamily="18" charset="0"/>
                <a:cs typeface="Times New Roman" panose="02020603050405020304" pitchFamily="18" charset="0"/>
              </a:rPr>
              <a:t>Localization</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1917491" y="4755780"/>
            <a:ext cx="2425909" cy="369332"/>
          </a:xfrm>
          <a:prstGeom prst="rect">
            <a:avLst/>
          </a:prstGeom>
          <a:solidFill>
            <a:schemeClr val="accent1"/>
          </a:solidFill>
        </p:spPr>
        <p:txBody>
          <a:bodyPr wrap="square" rtlCol="0">
            <a:spAutoFit/>
          </a:bodyPr>
          <a:lstStyle/>
          <a:p>
            <a:r>
              <a:rPr lang="sr-Latn-RS" b="1" dirty="0" smtClean="0">
                <a:solidFill>
                  <a:schemeClr val="bg1"/>
                </a:solidFill>
                <a:latin typeface="Times New Roman" panose="02020603050405020304" pitchFamily="18" charset="0"/>
                <a:cs typeface="Times New Roman" panose="02020603050405020304" pitchFamily="18" charset="0"/>
              </a:rPr>
              <a:t>Frequency</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11" name="Title 1"/>
          <p:cNvSpPr txBox="1">
            <a:spLocks/>
          </p:cNvSpPr>
          <p:nvPr/>
        </p:nvSpPr>
        <p:spPr>
          <a:xfrm>
            <a:off x="457200" y="228600"/>
            <a:ext cx="7479903"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HEART RHYTHM </a:t>
            </a:r>
            <a:r>
              <a:rPr lang="sr-Latn-RS" altLang="sr-Latn-RS" b="1" dirty="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1388700"/>
      </p:ext>
    </p:extLst>
  </p:cSld>
  <p:clrMapOvr>
    <a:masterClrMapping/>
  </p:clrMapOvr>
  <mc:AlternateContent xmlns:mc="http://schemas.openxmlformats.org/markup-compatibility/2006" xmlns:p14="http://schemas.microsoft.com/office/powerpoint/2010/main">
    <mc:Choice Requires="p14">
      <p:transition spd="slow" p14:dur="2000" advTm="24161"/>
    </mc:Choice>
    <mc:Fallback xmlns="">
      <p:transition spd="slow" advTm="24161"/>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p:nvPr>
        </p:nvSpPr>
        <p:spPr>
          <a:xfrm>
            <a:off x="0" y="0"/>
            <a:ext cx="9144000" cy="944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sr-Latn-RS" sz="2800" dirty="0" smtClean="0">
                <a:latin typeface="Times New Roman" panose="02020603050405020304" pitchFamily="18" charset="0"/>
                <a:cs typeface="Times New Roman" panose="02020603050405020304" pitchFamily="18" charset="0"/>
              </a:rPr>
              <a:t>Disturbance in </a:t>
            </a:r>
            <a:r>
              <a:rPr lang="en-US" sz="2800" dirty="0" smtClean="0">
                <a:latin typeface="Times New Roman" panose="02020603050405020304" pitchFamily="18" charset="0"/>
                <a:cs typeface="Times New Roman" panose="02020603050405020304" pitchFamily="18" charset="0"/>
              </a:rPr>
              <a:t>Creating </a:t>
            </a:r>
            <a:r>
              <a:rPr lang="en-US" sz="2800" dirty="0">
                <a:latin typeface="Times New Roman" panose="02020603050405020304" pitchFamily="18" charset="0"/>
                <a:cs typeface="Times New Roman" panose="02020603050405020304" pitchFamily="18" charset="0"/>
              </a:rPr>
              <a:t>an electrical impulse</a:t>
            </a:r>
          </a:p>
        </p:txBody>
      </p:sp>
      <p:graphicFrame>
        <p:nvGraphicFramePr>
          <p:cNvPr id="6" name="Diagram 5"/>
          <p:cNvGraphicFramePr/>
          <p:nvPr>
            <p:extLst>
              <p:ext uri="{D42A27DB-BD31-4B8C-83A1-F6EECF244321}">
                <p14:modId xmlns:p14="http://schemas.microsoft.com/office/powerpoint/2010/main" val="3075398650"/>
              </p:ext>
            </p:extLst>
          </p:nvPr>
        </p:nvGraphicFramePr>
        <p:xfrm>
          <a:off x="781050" y="838201"/>
          <a:ext cx="760095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355458"/>
      </p:ext>
    </p:extLst>
  </p:cSld>
  <p:clrMapOvr>
    <a:masterClrMapping/>
  </p:clrMapOvr>
  <mc:AlternateContent xmlns:mc="http://schemas.openxmlformats.org/markup-compatibility/2006" xmlns:p14="http://schemas.microsoft.com/office/powerpoint/2010/main">
    <mc:Choice Requires="p14">
      <p:transition spd="slow" p14:dur="2000" advTm="37381"/>
    </mc:Choice>
    <mc:Fallback xmlns="">
      <p:transition spd="slow" advTm="3738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p:nvPr>
        </p:nvSpPr>
        <p:spPr>
          <a:xfrm>
            <a:off x="381000" y="46036"/>
            <a:ext cx="866775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sz="3600" dirty="0">
                <a:latin typeface="Times New Roman" panose="02020603050405020304" pitchFamily="18" charset="0"/>
                <a:cs typeface="Times New Roman" panose="02020603050405020304" pitchFamily="18" charset="0"/>
              </a:rPr>
              <a:t>Disturbance </a:t>
            </a:r>
            <a:r>
              <a:rPr lang="sr-Latn-RS" sz="3600" dirty="0" smtClean="0">
                <a:latin typeface="Times New Roman" panose="02020603050405020304" pitchFamily="18" charset="0"/>
                <a:cs typeface="Times New Roman" panose="02020603050405020304" pitchFamily="18" charset="0"/>
              </a:rPr>
              <a:t>in </a:t>
            </a:r>
            <a:r>
              <a:rPr lang="en-US" sz="3600" dirty="0">
                <a:latin typeface="Times New Roman" panose="02020603050405020304" pitchFamily="18" charset="0"/>
                <a:cs typeface="Times New Roman" panose="02020603050405020304" pitchFamily="18" charset="0"/>
              </a:rPr>
              <a:t>Conducting an electrical </a:t>
            </a:r>
            <a:r>
              <a:rPr lang="en-US" sz="3600" dirty="0" smtClean="0">
                <a:latin typeface="Times New Roman" panose="02020603050405020304" pitchFamily="18" charset="0"/>
                <a:cs typeface="Times New Roman" panose="02020603050405020304" pitchFamily="18" charset="0"/>
              </a:rPr>
              <a:t>impulse</a:t>
            </a:r>
            <a:r>
              <a:rPr lang="sr-Latn-RS" sz="3600" dirty="0" smtClean="0">
                <a:latin typeface="Times New Roman" panose="02020603050405020304" pitchFamily="18" charset="0"/>
                <a:cs typeface="Times New Roman" panose="02020603050405020304" pitchFamily="18" charset="0"/>
              </a:rPr>
              <a:t> </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6" name="Diagram 5"/>
          <p:cNvGraphicFramePr/>
          <p:nvPr>
            <p:extLst>
              <p:ext uri="{D42A27DB-BD31-4B8C-83A1-F6EECF244321}">
                <p14:modId xmlns:p14="http://schemas.microsoft.com/office/powerpoint/2010/main" val="4229261971"/>
              </p:ext>
            </p:extLst>
          </p:nvPr>
        </p:nvGraphicFramePr>
        <p:xfrm>
          <a:off x="1219200" y="1371599"/>
          <a:ext cx="7162800" cy="5486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3339631"/>
      </p:ext>
    </p:extLst>
  </p:cSld>
  <p:clrMapOvr>
    <a:masterClrMapping/>
  </p:clrMapOvr>
  <mc:AlternateContent xmlns:mc="http://schemas.openxmlformats.org/markup-compatibility/2006" xmlns:p14="http://schemas.microsoft.com/office/powerpoint/2010/main">
    <mc:Choice Requires="p14">
      <p:transition spd="slow" p14:dur="2000" advTm="32293"/>
    </mc:Choice>
    <mc:Fallback xmlns="">
      <p:transition spd="slow" advTm="32293"/>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447800" y="215456"/>
            <a:ext cx="69723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Bradycardia</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3865506604"/>
              </p:ext>
            </p:extLst>
          </p:nvPr>
        </p:nvGraphicFramePr>
        <p:xfrm>
          <a:off x="1600200" y="2286000"/>
          <a:ext cx="73152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p:cNvSpPr/>
          <p:nvPr/>
        </p:nvSpPr>
        <p:spPr>
          <a:xfrm>
            <a:off x="2895600" y="24384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b="1" dirty="0" smtClean="0"/>
              <a:t>1.</a:t>
            </a:r>
            <a:endParaRPr lang="en-US" b="1" dirty="0"/>
          </a:p>
        </p:txBody>
      </p:sp>
      <p:sp>
        <p:nvSpPr>
          <p:cNvPr id="8" name="Oval 7"/>
          <p:cNvSpPr/>
          <p:nvPr/>
        </p:nvSpPr>
        <p:spPr>
          <a:xfrm>
            <a:off x="2971800" y="4089400"/>
            <a:ext cx="533400" cy="55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b="1" dirty="0"/>
              <a:t>2</a:t>
            </a:r>
            <a:r>
              <a:rPr lang="sr-Cyrl-RS" b="1" dirty="0" smtClean="0"/>
              <a:t>.</a:t>
            </a:r>
            <a:endParaRPr lang="en-US" b="1" dirty="0"/>
          </a:p>
        </p:txBody>
      </p:sp>
      <p:sp>
        <p:nvSpPr>
          <p:cNvPr id="10" name="Oval 9"/>
          <p:cNvSpPr/>
          <p:nvPr/>
        </p:nvSpPr>
        <p:spPr>
          <a:xfrm>
            <a:off x="2895600" y="5664200"/>
            <a:ext cx="533400" cy="508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b="1" dirty="0" smtClean="0"/>
              <a:t>3.</a:t>
            </a:r>
            <a:endParaRPr lang="en-US" b="1" dirty="0"/>
          </a:p>
        </p:txBody>
      </p:sp>
    </p:spTree>
    <p:extLst>
      <p:ext uri="{BB962C8B-B14F-4D97-AF65-F5344CB8AC3E}">
        <p14:creationId xmlns:p14="http://schemas.microsoft.com/office/powerpoint/2010/main" val="609676824"/>
      </p:ext>
    </p:extLst>
  </p:cSld>
  <p:clrMapOvr>
    <a:masterClrMapping/>
  </p:clrMapOvr>
  <mc:AlternateContent xmlns:mc="http://schemas.openxmlformats.org/markup-compatibility/2006" xmlns:p14="http://schemas.microsoft.com/office/powerpoint/2010/main">
    <mc:Choice Requires="p14">
      <p:transition spd="slow" p14:dur="2000" advTm="10963"/>
    </mc:Choice>
    <mc:Fallback xmlns="">
      <p:transition spd="slow" advTm="10963"/>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42415" y="2133600"/>
            <a:ext cx="6591985" cy="4114800"/>
          </a:xfrm>
        </p:spPr>
        <p:txBody>
          <a:bodyPr>
            <a:normAutofit/>
          </a:bodyPr>
          <a:lstStyle/>
          <a:p>
            <a:r>
              <a:rPr lang="en-US" b="1" dirty="0">
                <a:latin typeface="Times New Roman" panose="02020603050405020304" pitchFamily="18" charset="0"/>
                <a:cs typeface="Times New Roman" panose="02020603050405020304" pitchFamily="18" charset="0"/>
              </a:rPr>
              <a:t>Bradycardia means slow heart rate</a:t>
            </a:r>
          </a:p>
          <a:p>
            <a:r>
              <a:rPr lang="en-US" b="1" dirty="0">
                <a:latin typeface="Times New Roman" panose="02020603050405020304" pitchFamily="18" charset="0"/>
                <a:cs typeface="Times New Roman" panose="02020603050405020304" pitchFamily="18" charset="0"/>
              </a:rPr>
              <a:t>Clinical picture:</a:t>
            </a:r>
          </a:p>
          <a:p>
            <a:pPr lvl="1"/>
            <a:r>
              <a:rPr lang="en-US" b="1" dirty="0">
                <a:latin typeface="Times New Roman" panose="02020603050405020304" pitchFamily="18" charset="0"/>
                <a:cs typeface="Times New Roman" panose="02020603050405020304" pitchFamily="18" charset="0"/>
              </a:rPr>
              <a:t>Fainting</a:t>
            </a:r>
          </a:p>
          <a:p>
            <a:pPr lvl="1"/>
            <a:r>
              <a:rPr lang="en-US" b="1" dirty="0">
                <a:latin typeface="Times New Roman" panose="02020603050405020304" pitchFamily="18" charset="0"/>
                <a:cs typeface="Times New Roman" panose="02020603050405020304" pitchFamily="18" charset="0"/>
              </a:rPr>
              <a:t>Dizziness</a:t>
            </a:r>
          </a:p>
          <a:p>
            <a:pPr lvl="1"/>
            <a:r>
              <a:rPr lang="en-US" b="1" dirty="0">
                <a:latin typeface="Times New Roman" panose="02020603050405020304" pitchFamily="18" charset="0"/>
                <a:cs typeface="Times New Roman" panose="02020603050405020304" pitchFamily="18" charset="0"/>
              </a:rPr>
              <a:t>Poor exercise tolerance</a:t>
            </a:r>
          </a:p>
          <a:p>
            <a:endParaRPr lang="en-US"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Classification of </a:t>
            </a:r>
            <a:r>
              <a:rPr lang="en-US" b="1" dirty="0" err="1">
                <a:latin typeface="Times New Roman" panose="02020603050405020304" pitchFamily="18" charset="0"/>
                <a:cs typeface="Times New Roman" panose="02020603050405020304" pitchFamily="18" charset="0"/>
              </a:rPr>
              <a:t>bradyarrhythmias</a:t>
            </a:r>
            <a:r>
              <a:rPr lang="en-US" b="1" dirty="0">
                <a:latin typeface="Times New Roman" panose="02020603050405020304" pitchFamily="18" charset="0"/>
                <a:cs typeface="Times New Roman" panose="02020603050405020304" pitchFamily="18" charset="0"/>
              </a:rPr>
              <a:t>:</a:t>
            </a:r>
          </a:p>
          <a:p>
            <a:pPr lvl="1"/>
            <a:r>
              <a:rPr lang="en-US" b="1" dirty="0">
                <a:latin typeface="Times New Roman" panose="02020603050405020304" pitchFamily="18" charset="0"/>
                <a:cs typeface="Times New Roman" panose="02020603050405020304" pitchFamily="18" charset="0"/>
              </a:rPr>
              <a:t>Sinus bradycardia</a:t>
            </a:r>
          </a:p>
          <a:p>
            <a:pPr lvl="1"/>
            <a:r>
              <a:rPr lang="en-US" b="1" dirty="0">
                <a:latin typeface="Times New Roman" panose="02020603050405020304" pitchFamily="18" charset="0"/>
                <a:cs typeface="Times New Roman" panose="02020603050405020304" pitchFamily="18" charset="0"/>
              </a:rPr>
              <a:t>Bradycardia as a consequence of atrioventricular block</a:t>
            </a:r>
          </a:p>
          <a:p>
            <a:pPr lvl="1"/>
            <a:r>
              <a:rPr lang="en-US" b="1" dirty="0">
                <a:latin typeface="Times New Roman" panose="02020603050405020304" pitchFamily="18" charset="0"/>
                <a:cs typeface="Times New Roman" panose="02020603050405020304" pitchFamily="18" charset="0"/>
              </a:rPr>
              <a:t>Bradycardia in absolute arrhythmia</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447800" y="215456"/>
            <a:ext cx="69723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Bradycardia</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518211"/>
      </p:ext>
    </p:extLst>
  </p:cSld>
  <p:clrMapOvr>
    <a:masterClrMapping/>
  </p:clrMapOvr>
  <mc:AlternateContent xmlns:mc="http://schemas.openxmlformats.org/markup-compatibility/2006" xmlns:p14="http://schemas.microsoft.com/office/powerpoint/2010/main">
    <mc:Choice Requires="p14">
      <p:transition spd="slow" p14:dur="2000" advTm="43062"/>
    </mc:Choice>
    <mc:Fallback xmlns="">
      <p:transition spd="slow" advTm="43062"/>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44583" t="38148" r="25000" b="50000"/>
          <a:stretch/>
        </p:blipFill>
        <p:spPr>
          <a:xfrm>
            <a:off x="3505200" y="2286000"/>
            <a:ext cx="5562600" cy="1219200"/>
          </a:xfrm>
          <a:prstGeom prst="rect">
            <a:avLst/>
          </a:prstGeom>
        </p:spPr>
      </p:pic>
      <p:sp>
        <p:nvSpPr>
          <p:cNvPr id="5" name="Freeform 4"/>
          <p:cNvSpPr/>
          <p:nvPr/>
        </p:nvSpPr>
        <p:spPr>
          <a:xfrm>
            <a:off x="3594012" y="2438400"/>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6" name="Freeform 5"/>
          <p:cNvSpPr/>
          <p:nvPr/>
        </p:nvSpPr>
        <p:spPr>
          <a:xfrm rot="21271084" flipV="1">
            <a:off x="4743624" y="3005777"/>
            <a:ext cx="1539773" cy="138671"/>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7" name="Freeform 6"/>
          <p:cNvSpPr/>
          <p:nvPr/>
        </p:nvSpPr>
        <p:spPr>
          <a:xfrm>
            <a:off x="6286500" y="2438400"/>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9" name="Freeform 8"/>
          <p:cNvSpPr/>
          <p:nvPr/>
        </p:nvSpPr>
        <p:spPr>
          <a:xfrm rot="21271084" flipV="1">
            <a:off x="7446065" y="3005778"/>
            <a:ext cx="1539773" cy="138671"/>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0" name="TextBox 9"/>
          <p:cNvSpPr txBox="1"/>
          <p:nvPr/>
        </p:nvSpPr>
        <p:spPr>
          <a:xfrm>
            <a:off x="5867400" y="1778062"/>
            <a:ext cx="1412673" cy="369332"/>
          </a:xfrm>
          <a:prstGeom prst="rect">
            <a:avLst/>
          </a:prstGeom>
          <a:noFill/>
        </p:spPr>
        <p:txBody>
          <a:bodyPr wrap="square" rtlCol="0">
            <a:spAutoFit/>
          </a:bodyPr>
          <a:lstStyle/>
          <a:p>
            <a:r>
              <a:rPr lang="sr-Cyrl-RS" dirty="0"/>
              <a:t>3</a:t>
            </a:r>
            <a:r>
              <a:rPr lang="sr-Cyrl-RS" dirty="0" smtClean="0"/>
              <a:t> </a:t>
            </a:r>
            <a:r>
              <a:rPr lang="sr-Latn-RS" dirty="0" smtClean="0"/>
              <a:t>sek.</a:t>
            </a:r>
            <a:endParaRPr lang="en-US" dirty="0"/>
          </a:p>
        </p:txBody>
      </p:sp>
      <p:sp>
        <p:nvSpPr>
          <p:cNvPr id="11" name="TextBox 10"/>
          <p:cNvSpPr txBox="1"/>
          <p:nvPr/>
        </p:nvSpPr>
        <p:spPr>
          <a:xfrm>
            <a:off x="66675" y="2581853"/>
            <a:ext cx="3429000" cy="646331"/>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Heart rate &lt; 50/minute,</a:t>
            </a:r>
          </a:p>
          <a:p>
            <a:r>
              <a:rPr lang="en-US" dirty="0">
                <a:latin typeface="Times New Roman" panose="02020603050405020304" pitchFamily="18" charset="0"/>
                <a:cs typeface="Times New Roman" panose="02020603050405020304" pitchFamily="18" charset="0"/>
              </a:rPr>
              <a:t> and during the night &lt; 40/minute</a:t>
            </a:r>
          </a:p>
        </p:txBody>
      </p:sp>
      <p:sp>
        <p:nvSpPr>
          <p:cNvPr id="14" name="Title 1"/>
          <p:cNvSpPr txBox="1">
            <a:spLocks/>
          </p:cNvSpPr>
          <p:nvPr/>
        </p:nvSpPr>
        <p:spPr>
          <a:xfrm>
            <a:off x="1066800" y="215456"/>
            <a:ext cx="73533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SINUS BRADYCARDIA</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Bradycardia sinusalis</a:t>
            </a:r>
            <a:r>
              <a:rPr lang="sr-Latn-CS" altLang="sr-Latn-RS" b="1" dirty="0" smtClean="0">
                <a:latin typeface="Times New Roman" panose="02020603050405020304" pitchFamily="18" charset="0"/>
                <a:cs typeface="Times New Roman" panose="02020603050405020304" pitchFamily="18" charset="0"/>
              </a:rPr>
              <a:t>)</a:t>
            </a:r>
            <a:endParaRPr lang="en-US" altLang="sr-Latn-RS" b="1" dirty="0">
              <a:latin typeface="Times New Roman" panose="02020603050405020304" pitchFamily="18" charset="0"/>
              <a:cs typeface="Times New Roman" panose="02020603050405020304" pitchFamily="18" charset="0"/>
            </a:endParaRPr>
          </a:p>
        </p:txBody>
      </p:sp>
      <p:sp>
        <p:nvSpPr>
          <p:cNvPr id="13" name="Content Placeholder 2"/>
          <p:cNvSpPr txBox="1">
            <a:spLocks/>
          </p:cNvSpPr>
          <p:nvPr/>
        </p:nvSpPr>
        <p:spPr>
          <a:xfrm>
            <a:off x="2375562" y="3524838"/>
            <a:ext cx="5549237" cy="3214194"/>
          </a:xfrm>
          <a:prstGeom prst="rect">
            <a:avLst/>
          </a:prstGeom>
          <a:solidFill>
            <a:schemeClr val="accent1">
              <a:lumMod val="75000"/>
            </a:schemeClr>
          </a:solidFill>
          <a:scene3d>
            <a:camera prst="orthographicFront"/>
            <a:lightRig rig="threePt" dir="t"/>
          </a:scene3d>
          <a:sp3d>
            <a:bevelT w="114300" prst="artDeco"/>
          </a:sp3d>
        </p:spPr>
        <p:txBody>
          <a:bodyPr vert="horz" lIns="91440" tIns="45720" rIns="91440" bIns="45720" rtlCol="0">
            <a:normAutofit fontScale="925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bg1"/>
                </a:solidFill>
                <a:latin typeface="Times New Roman" panose="02020603050405020304" pitchFamily="18" charset="0"/>
                <a:cs typeface="Times New Roman" panose="02020603050405020304" pitchFamily="18" charset="0"/>
              </a:rPr>
              <a:t>Causes:</a:t>
            </a:r>
          </a:p>
          <a:p>
            <a:r>
              <a:rPr lang="en-US" dirty="0">
                <a:solidFill>
                  <a:schemeClr val="bg1"/>
                </a:solidFill>
                <a:latin typeface="Times New Roman" panose="02020603050405020304" pitchFamily="18" charset="0"/>
                <a:cs typeface="Times New Roman" panose="02020603050405020304" pitchFamily="18" charset="0"/>
              </a:rPr>
              <a:t>Healthy, trained</a:t>
            </a:r>
          </a:p>
          <a:p>
            <a:r>
              <a:rPr lang="en-US" dirty="0">
                <a:solidFill>
                  <a:schemeClr val="bg1"/>
                </a:solidFill>
                <a:latin typeface="Times New Roman" panose="02020603050405020304" pitchFamily="18" charset="0"/>
                <a:cs typeface="Times New Roman" panose="02020603050405020304" pitchFamily="18" charset="0"/>
              </a:rPr>
              <a:t>Sinus node disease</a:t>
            </a:r>
          </a:p>
          <a:p>
            <a:r>
              <a:rPr lang="en-US" dirty="0">
                <a:solidFill>
                  <a:schemeClr val="bg1"/>
                </a:solidFill>
                <a:latin typeface="Times New Roman" panose="02020603050405020304" pitchFamily="18" charset="0"/>
                <a:cs typeface="Times New Roman" panose="02020603050405020304" pitchFamily="18" charset="0"/>
              </a:rPr>
              <a:t>Other:</a:t>
            </a:r>
          </a:p>
          <a:p>
            <a:pPr lvl="1"/>
            <a:r>
              <a:rPr lang="en-US" dirty="0">
                <a:solidFill>
                  <a:schemeClr val="bg1"/>
                </a:solidFill>
                <a:latin typeface="Times New Roman" panose="02020603050405020304" pitchFamily="18" charset="0"/>
                <a:cs typeface="Times New Roman" panose="02020603050405020304" pitchFamily="18" charset="0"/>
              </a:rPr>
              <a:t>Seniors</a:t>
            </a:r>
          </a:p>
          <a:p>
            <a:pPr lvl="1"/>
            <a:r>
              <a:rPr lang="en-US" dirty="0">
                <a:solidFill>
                  <a:schemeClr val="bg1"/>
                </a:solidFill>
                <a:latin typeface="Times New Roman" panose="02020603050405020304" pitchFamily="18" charset="0"/>
                <a:cs typeface="Times New Roman" panose="02020603050405020304" pitchFamily="18" charset="0"/>
              </a:rPr>
              <a:t>Hypothermia</a:t>
            </a:r>
          </a:p>
          <a:p>
            <a:pPr lvl="1"/>
            <a:r>
              <a:rPr lang="en-US" dirty="0">
                <a:solidFill>
                  <a:schemeClr val="bg1"/>
                </a:solidFill>
                <a:latin typeface="Times New Roman" panose="02020603050405020304" pitchFamily="18" charset="0"/>
                <a:cs typeface="Times New Roman" panose="02020603050405020304" pitchFamily="18" charset="0"/>
              </a:rPr>
              <a:t>Hypothyroidism</a:t>
            </a:r>
          </a:p>
          <a:p>
            <a:pPr lvl="1"/>
            <a:r>
              <a:rPr lang="en-US" dirty="0">
                <a:solidFill>
                  <a:schemeClr val="bg1"/>
                </a:solidFill>
                <a:latin typeface="Times New Roman" panose="02020603050405020304" pitchFamily="18" charset="0"/>
                <a:cs typeface="Times New Roman" panose="02020603050405020304" pitchFamily="18" charset="0"/>
              </a:rPr>
              <a:t>Intracerebral processes</a:t>
            </a:r>
          </a:p>
          <a:p>
            <a:pPr lvl="1"/>
            <a:r>
              <a:rPr lang="en-US" dirty="0">
                <a:solidFill>
                  <a:schemeClr val="bg1"/>
                </a:solidFill>
                <a:latin typeface="Times New Roman" panose="02020603050405020304" pitchFamily="18" charset="0"/>
                <a:cs typeface="Times New Roman" panose="02020603050405020304" pitchFamily="18" charset="0"/>
              </a:rPr>
              <a:t>Iatrogenic (beta blockers, calcium antagonists, digitalis)</a:t>
            </a:r>
          </a:p>
          <a:p>
            <a:pPr lvl="1"/>
            <a:r>
              <a:rPr lang="en-US" dirty="0">
                <a:solidFill>
                  <a:schemeClr val="bg1"/>
                </a:solidFill>
                <a:latin typeface="Times New Roman" panose="02020603050405020304" pitchFamily="18" charset="0"/>
                <a:cs typeface="Times New Roman" panose="02020603050405020304" pitchFamily="18" charset="0"/>
              </a:rPr>
              <a:t>Hyperkalemia</a:t>
            </a:r>
          </a:p>
          <a:p>
            <a:pPr lvl="1"/>
            <a:r>
              <a:rPr lang="en-US" dirty="0">
                <a:solidFill>
                  <a:schemeClr val="bg1"/>
                </a:solidFill>
                <a:latin typeface="Times New Roman" panose="02020603050405020304" pitchFamily="18" charset="0"/>
                <a:cs typeface="Times New Roman" panose="02020603050405020304" pitchFamily="18" charset="0"/>
              </a:rPr>
              <a:t>Acute coronary syndrome</a:t>
            </a:r>
            <a:endParaRPr lang="en-US" dirty="0"/>
          </a:p>
        </p:txBody>
      </p:sp>
    </p:spTree>
    <p:custDataLst>
      <p:tags r:id="rId1"/>
    </p:custDataLst>
    <p:extLst>
      <p:ext uri="{BB962C8B-B14F-4D97-AF65-F5344CB8AC3E}">
        <p14:creationId xmlns:p14="http://schemas.microsoft.com/office/powerpoint/2010/main" val="3257346779"/>
      </p:ext>
    </p:extLst>
  </p:cSld>
  <p:clrMapOvr>
    <a:masterClrMapping/>
  </p:clrMapOvr>
  <mc:AlternateContent xmlns:mc="http://schemas.openxmlformats.org/markup-compatibility/2006" xmlns:p14="http://schemas.microsoft.com/office/powerpoint/2010/main">
    <mc:Choice Requires="p14">
      <p:transition spd="slow" p14:dur="2000" advTm="87288"/>
    </mc:Choice>
    <mc:Fallback xmlns="">
      <p:transition spd="slow" advTm="8728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50"/>
                                        <p:tgtEl>
                                          <p:spTgt spid="5"/>
                                        </p:tgtEl>
                                      </p:cBhvr>
                                    </p:animEffect>
                                  </p:childTnLst>
                                </p:cTn>
                              </p:par>
                            </p:childTnLst>
                          </p:cTn>
                        </p:par>
                        <p:par>
                          <p:cTn id="8" fill="hold">
                            <p:stCondLst>
                              <p:cond delay="4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9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450"/>
                                        <p:tgtEl>
                                          <p:spTgt spid="7"/>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1200" y="2362200"/>
            <a:ext cx="6172200" cy="3139321"/>
          </a:xfrm>
          <a:prstGeom prst="rect">
            <a:avLst/>
          </a:prstGeom>
          <a:solidFill>
            <a:schemeClr val="accent1">
              <a:lumMod val="75000"/>
            </a:schemeClr>
          </a:solidFill>
        </p:spPr>
        <p:txBody>
          <a:bodyPr wrap="square" rtlCol="0">
            <a:spAutoFit/>
          </a:bodyPr>
          <a:lstStyle/>
          <a:p>
            <a:r>
              <a:rPr lang="en-US" dirty="0">
                <a:solidFill>
                  <a:schemeClr val="bg1"/>
                </a:solidFill>
                <a:latin typeface="Times New Roman" panose="02020603050405020304" pitchFamily="18" charset="0"/>
                <a:cs typeface="Times New Roman" panose="02020603050405020304" pitchFamily="18" charset="0"/>
              </a:rPr>
              <a:t>It can be </a:t>
            </a:r>
            <a:r>
              <a:rPr lang="sr-Latn-RS" dirty="0" smtClean="0">
                <a:solidFill>
                  <a:schemeClr val="bg1"/>
                </a:solidFill>
                <a:latin typeface="Times New Roman" panose="02020603050405020304" pitchFamily="18" charset="0"/>
                <a:cs typeface="Times New Roman" panose="02020603050405020304" pitchFamily="18" charset="0"/>
              </a:rPr>
              <a:t>a</a:t>
            </a:r>
            <a:r>
              <a:rPr lang="en-US" dirty="0" smtClean="0">
                <a:solidFill>
                  <a:schemeClr val="bg1"/>
                </a:solidFill>
                <a:latin typeface="Times New Roman" panose="02020603050405020304" pitchFamily="18" charset="0"/>
                <a:cs typeface="Times New Roman" panose="02020603050405020304" pitchFamily="18" charset="0"/>
              </a:rPr>
              <a:t>symptom</a:t>
            </a:r>
            <a:r>
              <a:rPr lang="sr-Latn-RS" dirty="0" smtClean="0">
                <a:solidFill>
                  <a:schemeClr val="bg1"/>
                </a:solidFill>
                <a:latin typeface="Times New Roman" panose="02020603050405020304" pitchFamily="18" charset="0"/>
                <a:cs typeface="Times New Roman" panose="02020603050405020304" pitchFamily="18" charset="0"/>
              </a:rPr>
              <a:t>atic</a:t>
            </a:r>
            <a:r>
              <a:rPr lang="en-US" dirty="0" smtClean="0">
                <a:solidFill>
                  <a:schemeClr val="bg1"/>
                </a:solidFill>
                <a:latin typeface="Times New Roman" panose="02020603050405020304" pitchFamily="18" charset="0"/>
                <a:cs typeface="Times New Roman" panose="02020603050405020304" pitchFamily="18" charset="0"/>
              </a:rPr>
              <a:t> </a:t>
            </a:r>
            <a:r>
              <a:rPr lang="en-US" dirty="0">
                <a:solidFill>
                  <a:schemeClr val="bg1"/>
                </a:solidFill>
                <a:latin typeface="Times New Roman" panose="02020603050405020304" pitchFamily="18" charset="0"/>
                <a:cs typeface="Times New Roman" panose="02020603050405020304" pitchFamily="18" charset="0"/>
              </a:rPr>
              <a:t>if it occurs gradually</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It may be the result of a hypersensitive carotid sinus</a:t>
            </a:r>
          </a:p>
          <a:p>
            <a:endParaRPr lang="en-US" dirty="0">
              <a:solidFill>
                <a:schemeClr val="bg1"/>
              </a:solidFill>
              <a:latin typeface="Times New Roman" panose="02020603050405020304" pitchFamily="18" charset="0"/>
              <a:cs typeface="Times New Roman" panose="02020603050405020304" pitchFamily="18" charset="0"/>
            </a:endParaRPr>
          </a:p>
          <a:p>
            <a:r>
              <a:rPr lang="en-US" dirty="0">
                <a:solidFill>
                  <a:schemeClr val="bg1"/>
                </a:solidFill>
                <a:latin typeface="Times New Roman" panose="02020603050405020304" pitchFamily="18" charset="0"/>
                <a:cs typeface="Times New Roman" panose="02020603050405020304" pitchFamily="18" charset="0"/>
              </a:rPr>
              <a:t>Manifestations:</a:t>
            </a:r>
          </a:p>
          <a:p>
            <a:endParaRPr lang="en-US" dirty="0">
              <a:solidFill>
                <a:schemeClr val="bg1"/>
              </a:solidFill>
              <a:latin typeface="Times New Roman" panose="02020603050405020304" pitchFamily="18" charset="0"/>
              <a:cs typeface="Times New Roman" panose="02020603050405020304" pitchFamily="18" charset="0"/>
            </a:endParaRPr>
          </a:p>
          <a:p>
            <a:r>
              <a:rPr lang="sr-Latn-RS" dirty="0" smtClean="0">
                <a:solidFill>
                  <a:schemeClr val="bg1"/>
                </a:solidFill>
                <a:latin typeface="Times New Roman" panose="02020603050405020304" pitchFamily="18" charset="0"/>
                <a:cs typeface="Times New Roman" panose="02020603050405020304" pitchFamily="18" charset="0"/>
              </a:rPr>
              <a:t>	</a:t>
            </a:r>
            <a:r>
              <a:rPr lang="en-US" dirty="0" smtClean="0">
                <a:solidFill>
                  <a:schemeClr val="bg1"/>
                </a:solidFill>
                <a:latin typeface="Times New Roman" panose="02020603050405020304" pitchFamily="18" charset="0"/>
                <a:cs typeface="Times New Roman" panose="02020603050405020304" pitchFamily="18" charset="0"/>
              </a:rPr>
              <a:t>Sinus </a:t>
            </a:r>
            <a:r>
              <a:rPr lang="en-US" dirty="0">
                <a:solidFill>
                  <a:schemeClr val="bg1"/>
                </a:solidFill>
                <a:latin typeface="Times New Roman" panose="02020603050405020304" pitchFamily="18" charset="0"/>
                <a:cs typeface="Times New Roman" panose="02020603050405020304" pitchFamily="18" charset="0"/>
              </a:rPr>
              <a:t>bradycardia or sinus pauses</a:t>
            </a:r>
          </a:p>
          <a:p>
            <a:endParaRPr lang="en-US" dirty="0">
              <a:solidFill>
                <a:schemeClr val="bg1"/>
              </a:solidFill>
              <a:latin typeface="Times New Roman" panose="02020603050405020304" pitchFamily="18" charset="0"/>
              <a:cs typeface="Times New Roman" panose="02020603050405020304" pitchFamily="18" charset="0"/>
            </a:endParaRPr>
          </a:p>
          <a:p>
            <a:r>
              <a:rPr lang="sr-Latn-RS" dirty="0" smtClean="0">
                <a:solidFill>
                  <a:schemeClr val="bg1"/>
                </a:solidFill>
                <a:latin typeface="Times New Roman" panose="02020603050405020304" pitchFamily="18" charset="0"/>
                <a:cs typeface="Times New Roman" panose="02020603050405020304" pitchFamily="18" charset="0"/>
              </a:rPr>
              <a:t>	</a:t>
            </a:r>
            <a:r>
              <a:rPr lang="en-US" dirty="0" smtClean="0">
                <a:solidFill>
                  <a:schemeClr val="bg1"/>
                </a:solidFill>
                <a:latin typeface="Times New Roman" panose="02020603050405020304" pitchFamily="18" charset="0"/>
                <a:cs typeface="Times New Roman" panose="02020603050405020304" pitchFamily="18" charset="0"/>
              </a:rPr>
              <a:t>SA </a:t>
            </a:r>
            <a:r>
              <a:rPr lang="en-US" dirty="0">
                <a:solidFill>
                  <a:schemeClr val="bg1"/>
                </a:solidFill>
                <a:latin typeface="Times New Roman" panose="02020603050405020304" pitchFamily="18" charset="0"/>
                <a:cs typeface="Times New Roman" panose="02020603050405020304" pitchFamily="18" charset="0"/>
              </a:rPr>
              <a:t>blocks</a:t>
            </a:r>
          </a:p>
          <a:p>
            <a:endParaRPr lang="en-US" dirty="0">
              <a:solidFill>
                <a:schemeClr val="bg1"/>
              </a:solidFill>
              <a:latin typeface="Times New Roman" panose="02020603050405020304" pitchFamily="18" charset="0"/>
              <a:cs typeface="Times New Roman" panose="02020603050405020304" pitchFamily="18" charset="0"/>
            </a:endParaRPr>
          </a:p>
          <a:p>
            <a:r>
              <a:rPr lang="sr-Latn-RS" dirty="0" smtClean="0">
                <a:solidFill>
                  <a:schemeClr val="bg1"/>
                </a:solidFill>
                <a:latin typeface="Times New Roman" panose="02020603050405020304" pitchFamily="18" charset="0"/>
                <a:cs typeface="Times New Roman" panose="02020603050405020304" pitchFamily="18" charset="0"/>
              </a:rPr>
              <a:t>	</a:t>
            </a:r>
            <a:r>
              <a:rPr lang="en-US" dirty="0" smtClean="0">
                <a:solidFill>
                  <a:schemeClr val="bg1"/>
                </a:solidFill>
                <a:latin typeface="Times New Roman" panose="02020603050405020304" pitchFamily="18" charset="0"/>
                <a:cs typeface="Times New Roman" panose="02020603050405020304" pitchFamily="18" charset="0"/>
              </a:rPr>
              <a:t>Alternating </a:t>
            </a:r>
            <a:r>
              <a:rPr lang="en-US" dirty="0">
                <a:solidFill>
                  <a:schemeClr val="bg1"/>
                </a:solidFill>
                <a:latin typeface="Times New Roman" panose="02020603050405020304" pitchFamily="18" charset="0"/>
                <a:cs typeface="Times New Roman" panose="02020603050405020304" pitchFamily="18" charset="0"/>
              </a:rPr>
              <a:t>occurrence of slow and fast heart rhythm</a:t>
            </a:r>
          </a:p>
        </p:txBody>
      </p:sp>
      <p:sp>
        <p:nvSpPr>
          <p:cNvPr id="6" name="Title 1"/>
          <p:cNvSpPr txBox="1">
            <a:spLocks/>
          </p:cNvSpPr>
          <p:nvPr/>
        </p:nvSpPr>
        <p:spPr>
          <a:xfrm>
            <a:off x="762000" y="215456"/>
            <a:ext cx="838200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SINUS NODE DISEASE</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Sick Sinus </a:t>
            </a:r>
            <a:r>
              <a:rPr lang="sr-Latn-CS" altLang="sr-Latn-RS" b="1" i="1" dirty="0" smtClean="0">
                <a:latin typeface="Times New Roman" panose="02020603050405020304" pitchFamily="18" charset="0"/>
                <a:cs typeface="Times New Roman" panose="02020603050405020304" pitchFamily="18" charset="0"/>
              </a:rPr>
              <a:t>Syndrom</a:t>
            </a:r>
            <a:r>
              <a:rPr lang="sr-Cyrl-RS" altLang="sr-Latn-RS" b="1" i="1" dirty="0" smtClean="0">
                <a:latin typeface="Times New Roman" panose="02020603050405020304" pitchFamily="18" charset="0"/>
                <a:cs typeface="Times New Roman" panose="02020603050405020304" pitchFamily="18" charset="0"/>
              </a:rPr>
              <a:t>е</a:t>
            </a:r>
            <a:r>
              <a:rPr lang="sr-Latn-CS" altLang="sr-Latn-RS" b="1"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13567908"/>
      </p:ext>
    </p:extLst>
  </p:cSld>
  <p:clrMapOvr>
    <a:masterClrMapping/>
  </p:clrMapOvr>
  <mc:AlternateContent xmlns:mc="http://schemas.openxmlformats.org/markup-compatibility/2006" xmlns:p14="http://schemas.microsoft.com/office/powerpoint/2010/main">
    <mc:Choice Requires="p14">
      <p:transition spd="slow" p14:dur="2000" advTm="24098"/>
    </mc:Choice>
    <mc:Fallback xmlns="">
      <p:transition spd="slow" advTm="24098"/>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1200" y="2438400"/>
            <a:ext cx="6172200" cy="1200329"/>
          </a:xfrm>
          <a:prstGeom prst="rect">
            <a:avLst/>
          </a:prstGeom>
          <a:solidFill>
            <a:schemeClr val="accent1">
              <a:lumMod val="75000"/>
            </a:schemeClr>
          </a:solidFill>
        </p:spPr>
        <p:txBody>
          <a:bodyPr wrap="square" rtlCol="0">
            <a:spAutoFit/>
          </a:bodyPr>
          <a:lstStyle/>
          <a:p>
            <a:pPr algn="ctr"/>
            <a:r>
              <a:rPr lang="sr-Latn-RS" b="1" dirty="0" smtClean="0">
                <a:solidFill>
                  <a:schemeClr val="bg1"/>
                </a:solidFill>
                <a:latin typeface="Times New Roman" panose="02020603050405020304" pitchFamily="18" charset="0"/>
                <a:cs typeface="Times New Roman" panose="02020603050405020304" pitchFamily="18" charset="0"/>
              </a:rPr>
              <a:t>ELECTROCARDIOGRAPHY</a:t>
            </a:r>
            <a:endParaRPr lang="sr-Cyrl-RS" b="1" dirty="0" smtClean="0">
              <a:solidFill>
                <a:schemeClr val="bg1"/>
              </a:solidFill>
              <a:latin typeface="Times New Roman" panose="02020603050405020304" pitchFamily="18" charset="0"/>
              <a:cs typeface="Times New Roman" panose="02020603050405020304" pitchFamily="18" charset="0"/>
            </a:endParaRPr>
          </a:p>
          <a:p>
            <a:pPr algn="ctr"/>
            <a:endParaRPr lang="sr-Cyrl-RS" b="1" dirty="0" smtClean="0">
              <a:solidFill>
                <a:schemeClr val="bg1"/>
              </a:solidFill>
              <a:latin typeface="Times New Roman" panose="02020603050405020304" pitchFamily="18" charset="0"/>
              <a:cs typeface="Times New Roman" panose="02020603050405020304" pitchFamily="18" charset="0"/>
            </a:endParaRPr>
          </a:p>
          <a:p>
            <a:pPr algn="ctr"/>
            <a:r>
              <a:rPr lang="sr-Latn-RS" b="1" dirty="0" smtClean="0">
                <a:solidFill>
                  <a:schemeClr val="bg1"/>
                </a:solidFill>
                <a:latin typeface="Times New Roman" panose="02020603050405020304" pitchFamily="18" charset="0"/>
                <a:cs typeface="Times New Roman" panose="02020603050405020304" pitchFamily="18" charset="0"/>
              </a:rPr>
              <a:t>ECG HOLTER</a:t>
            </a:r>
            <a:endParaRPr lang="sr-Cyrl-RS" b="1" dirty="0" smtClean="0">
              <a:solidFill>
                <a:schemeClr val="bg1"/>
              </a:solidFill>
              <a:latin typeface="Times New Roman" panose="02020603050405020304" pitchFamily="18" charset="0"/>
              <a:cs typeface="Times New Roman" panose="02020603050405020304" pitchFamily="18" charset="0"/>
            </a:endParaRPr>
          </a:p>
          <a:p>
            <a:endParaRPr lang="sr-Cyrl-RS" dirty="0" smtClean="0">
              <a:solidFill>
                <a:schemeClr val="bg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990600" y="215456"/>
            <a:ext cx="815340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SINUS NODE DISEASE</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Sick Sinus </a:t>
            </a:r>
            <a:r>
              <a:rPr lang="sr-Latn-CS" altLang="sr-Latn-RS" b="1" i="1" dirty="0" smtClean="0">
                <a:latin typeface="Times New Roman" panose="02020603050405020304" pitchFamily="18" charset="0"/>
                <a:cs typeface="Times New Roman" panose="02020603050405020304" pitchFamily="18" charset="0"/>
              </a:rPr>
              <a:t>Syndrom</a:t>
            </a:r>
            <a:r>
              <a:rPr lang="sr-Cyrl-RS" altLang="sr-Latn-RS" b="1" i="1" dirty="0" smtClean="0">
                <a:latin typeface="Times New Roman" panose="02020603050405020304" pitchFamily="18" charset="0"/>
                <a:cs typeface="Times New Roman" panose="02020603050405020304" pitchFamily="18" charset="0"/>
              </a:rPr>
              <a:t>е</a:t>
            </a:r>
            <a:r>
              <a:rPr lang="sr-Latn-CS" altLang="sr-Latn-RS" b="1" dirty="0" smtClean="0">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rotWithShape="1">
          <a:blip r:embed="rId2"/>
          <a:srcRect l="44063" t="48333" r="44687" b="28333"/>
          <a:stretch/>
        </p:blipFill>
        <p:spPr>
          <a:xfrm>
            <a:off x="5838825" y="3790265"/>
            <a:ext cx="2286000" cy="2667000"/>
          </a:xfrm>
          <a:prstGeom prst="rect">
            <a:avLst/>
          </a:prstGeom>
          <a:ln>
            <a:solidFill>
              <a:schemeClr val="tx1"/>
            </a:solidFill>
          </a:ln>
        </p:spPr>
      </p:pic>
      <p:sp>
        <p:nvSpPr>
          <p:cNvPr id="7" name="TextBox 6"/>
          <p:cNvSpPr txBox="1"/>
          <p:nvPr/>
        </p:nvSpPr>
        <p:spPr>
          <a:xfrm>
            <a:off x="2133600" y="4800600"/>
            <a:ext cx="35052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algn="ctr"/>
            <a:r>
              <a:rPr lang="sr-Latn-RS" b="1" dirty="0" smtClean="0">
                <a:solidFill>
                  <a:schemeClr val="bg1"/>
                </a:solidFill>
                <a:latin typeface="Times New Roman" panose="02020603050405020304" pitchFamily="18" charset="0"/>
                <a:cs typeface="Times New Roman" panose="02020603050405020304" pitchFamily="18" charset="0"/>
              </a:rPr>
              <a:t>INSERTABLE ECG CARDIAC MONITORING</a:t>
            </a:r>
            <a:endParaRPr lang="en-US"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6956912"/>
      </p:ext>
    </p:extLst>
  </p:cSld>
  <p:clrMapOvr>
    <a:masterClrMapping/>
  </p:clrMapOvr>
  <mc:AlternateContent xmlns:mc="http://schemas.openxmlformats.org/markup-compatibility/2006" xmlns:p14="http://schemas.microsoft.com/office/powerpoint/2010/main">
    <mc:Choice Requires="p14">
      <p:transition spd="slow" p14:dur="2000" advTm="25211"/>
    </mc:Choice>
    <mc:Fallback xmlns="">
      <p:transition spd="slow" advTm="25211"/>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46826" t="36050" r="23550" b="15047"/>
          <a:stretch/>
        </p:blipFill>
        <p:spPr>
          <a:xfrm>
            <a:off x="4343399" y="1752600"/>
            <a:ext cx="4513385" cy="4191000"/>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762000" y="215456"/>
            <a:ext cx="838200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SINUS NODE </a:t>
            </a:r>
            <a:r>
              <a:rPr lang="sr-Latn-RS" altLang="sr-Latn-RS" b="1" dirty="0" smtClean="0">
                <a:solidFill>
                  <a:schemeClr val="tx2"/>
                </a:solidFill>
                <a:latin typeface="Times New Roman" panose="02020603050405020304" pitchFamily="18" charset="0"/>
                <a:cs typeface="Times New Roman" panose="02020603050405020304" pitchFamily="18" charset="0"/>
              </a:rPr>
              <a:t>DISEASE</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RS" altLang="sr-Latn-RS" b="1" dirty="0" smtClean="0">
                <a:latin typeface="Times New Roman" panose="02020603050405020304" pitchFamily="18" charset="0"/>
                <a:cs typeface="Times New Roman" panose="02020603050405020304" pitchFamily="18" charset="0"/>
              </a:rPr>
              <a:t>Chronotropic incompetence</a:t>
            </a:r>
            <a:r>
              <a:rPr lang="sr-Latn-CS" altLang="sr-Latn-RS" b="1" dirty="0" smtClean="0">
                <a:latin typeface="Times New Roman" panose="02020603050405020304" pitchFamily="18" charset="0"/>
                <a:cs typeface="Times New Roman" panose="02020603050405020304" pitchFamily="18" charset="0"/>
              </a:rPr>
              <a:t>)</a:t>
            </a:r>
          </a:p>
        </p:txBody>
      </p:sp>
      <p:sp>
        <p:nvSpPr>
          <p:cNvPr id="6" name="TextBox 5"/>
          <p:cNvSpPr txBox="1"/>
          <p:nvPr/>
        </p:nvSpPr>
        <p:spPr>
          <a:xfrm>
            <a:off x="304800" y="3765460"/>
            <a:ext cx="3733800" cy="646331"/>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Absence of an adequate increase in heart rate during physical exertion</a:t>
            </a:r>
          </a:p>
        </p:txBody>
      </p:sp>
    </p:spTree>
    <p:extLst>
      <p:ext uri="{BB962C8B-B14F-4D97-AF65-F5344CB8AC3E}">
        <p14:creationId xmlns:p14="http://schemas.microsoft.com/office/powerpoint/2010/main" val="4146531707"/>
      </p:ext>
    </p:extLst>
  </p:cSld>
  <p:clrMapOvr>
    <a:masterClrMapping/>
  </p:clrMapOvr>
  <mc:AlternateContent xmlns:mc="http://schemas.openxmlformats.org/markup-compatibility/2006" xmlns:p14="http://schemas.microsoft.com/office/powerpoint/2010/main">
    <mc:Choice Requires="p14">
      <p:transition spd="slow" p14:dur="2000" advTm="22652"/>
    </mc:Choice>
    <mc:Fallback xmlns="">
      <p:transition spd="slow" advTm="22652"/>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95600" y="3124200"/>
            <a:ext cx="3790950" cy="2133600"/>
          </a:xfrm>
          <a:solidFill>
            <a:schemeClr val="accent1">
              <a:lumMod val="75000"/>
            </a:schemeClr>
          </a:solidFill>
          <a:scene3d>
            <a:camera prst="orthographicFront"/>
            <a:lightRig rig="threePt" dir="t"/>
          </a:scene3d>
          <a:sp3d>
            <a:bevelT w="114300" prst="artDeco"/>
          </a:sp3d>
        </p:spPr>
        <p:txBody>
          <a:bodyPr/>
          <a:lstStyle/>
          <a:p>
            <a:r>
              <a:rPr lang="en-US" b="1" dirty="0">
                <a:solidFill>
                  <a:schemeClr val="bg1"/>
                </a:solidFill>
                <a:latin typeface="Times New Roman" panose="02020603050405020304" pitchFamily="18" charset="0"/>
                <a:cs typeface="Times New Roman" panose="02020603050405020304" pitchFamily="18" charset="0"/>
              </a:rPr>
              <a:t>Causes</a:t>
            </a:r>
          </a:p>
          <a:p>
            <a:pPr lvl="1"/>
            <a:r>
              <a:rPr lang="en-US" b="1" dirty="0">
                <a:solidFill>
                  <a:schemeClr val="bg1"/>
                </a:solidFill>
                <a:latin typeface="Times New Roman" panose="02020603050405020304" pitchFamily="18" charset="0"/>
                <a:cs typeface="Times New Roman" panose="02020603050405020304" pitchFamily="18" charset="0"/>
              </a:rPr>
              <a:t>infection</a:t>
            </a:r>
          </a:p>
          <a:p>
            <a:pPr lvl="1"/>
            <a:r>
              <a:rPr lang="en-US" b="1" dirty="0">
                <a:solidFill>
                  <a:schemeClr val="bg1"/>
                </a:solidFill>
                <a:latin typeface="Times New Roman" panose="02020603050405020304" pitchFamily="18" charset="0"/>
                <a:cs typeface="Times New Roman" panose="02020603050405020304" pitchFamily="18" charset="0"/>
              </a:rPr>
              <a:t>ischemia of the heart muscle</a:t>
            </a:r>
          </a:p>
          <a:p>
            <a:pPr lvl="1"/>
            <a:r>
              <a:rPr lang="en-US" b="1" dirty="0">
                <a:solidFill>
                  <a:schemeClr val="bg1"/>
                </a:solidFill>
                <a:latin typeface="Times New Roman" panose="02020603050405020304" pitchFamily="18" charset="0"/>
                <a:cs typeface="Times New Roman" panose="02020603050405020304" pitchFamily="18" charset="0"/>
              </a:rPr>
              <a:t>older age</a:t>
            </a:r>
          </a:p>
          <a:p>
            <a:pPr lvl="1"/>
            <a:r>
              <a:rPr lang="en-US" b="1" dirty="0">
                <a:solidFill>
                  <a:schemeClr val="bg1"/>
                </a:solidFill>
                <a:latin typeface="Times New Roman" panose="02020603050405020304" pitchFamily="18" charset="0"/>
                <a:cs typeface="Times New Roman" panose="02020603050405020304" pitchFamily="18" charset="0"/>
              </a:rPr>
              <a:t>iatrogenic</a:t>
            </a:r>
            <a:endParaRPr lang="sr-Cyrl-RS" b="1" dirty="0" smtClean="0">
              <a:solidFill>
                <a:schemeClr val="bg1"/>
              </a:solidFill>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457200" y="-13118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ATRIOVENTRICULAR BLOCKS</a:t>
            </a:r>
            <a:endParaRPr lang="en-US" altLang="sr-Latn-RS" b="1" i="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81150" y="1836126"/>
            <a:ext cx="641985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Prolongation or interruption of impulse conduction from the atria to the ventricles.</a:t>
            </a:r>
          </a:p>
        </p:txBody>
      </p:sp>
    </p:spTree>
    <p:extLst>
      <p:ext uri="{BB962C8B-B14F-4D97-AF65-F5344CB8AC3E}">
        <p14:creationId xmlns:p14="http://schemas.microsoft.com/office/powerpoint/2010/main" val="3985355479"/>
      </p:ext>
    </p:extLst>
  </p:cSld>
  <p:clrMapOvr>
    <a:masterClrMapping/>
  </p:clrMapOvr>
  <mc:AlternateContent xmlns:mc="http://schemas.openxmlformats.org/markup-compatibility/2006" xmlns:p14="http://schemas.microsoft.com/office/powerpoint/2010/main">
    <mc:Choice Requires="p14">
      <p:transition spd="slow" p14:dur="2000" advTm="31249"/>
    </mc:Choice>
    <mc:Fallback xmlns="">
      <p:transition spd="slow" advTm="31249"/>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930" y="359185"/>
            <a:ext cx="8686801" cy="1280890"/>
          </a:xfrm>
        </p:spPr>
        <p:txBody>
          <a:bodyPr>
            <a:normAutofit/>
          </a:bodyPr>
          <a:lstStyle/>
          <a:p>
            <a:pPr algn="ctr"/>
            <a:r>
              <a:rPr lang="en-US" altLang="sr-Latn-RS" sz="3300" b="1" dirty="0">
                <a:solidFill>
                  <a:schemeClr val="tx2"/>
                </a:solidFill>
                <a:latin typeface="Times New Roman" panose="02020603050405020304" pitchFamily="18" charset="0"/>
                <a:cs typeface="Times New Roman" panose="02020603050405020304" pitchFamily="18" charset="0"/>
              </a:rPr>
              <a:t>CONDUCTING SYSTEM OF THE HEART</a:t>
            </a:r>
            <a:endParaRPr lang="en-US" sz="3300" b="1" dirty="0">
              <a:latin typeface="Times New Roman" panose="02020603050405020304" pitchFamily="18" charset="0"/>
              <a:cs typeface="Times New Roman" panose="02020603050405020304" pitchFamily="18" charset="0"/>
            </a:endParaRPr>
          </a:p>
        </p:txBody>
      </p:sp>
      <p:sp>
        <p:nvSpPr>
          <p:cNvPr id="22" name="Content Placeholder 21"/>
          <p:cNvSpPr>
            <a:spLocks noGrp="1"/>
          </p:cNvSpPr>
          <p:nvPr>
            <p:ph idx="1"/>
          </p:nvPr>
        </p:nvSpPr>
        <p:spPr>
          <a:xfrm>
            <a:off x="1587897" y="5127922"/>
            <a:ext cx="6591985" cy="711157"/>
          </a:xfrm>
        </p:spPr>
        <p:txBody>
          <a:bodyPr/>
          <a:lstStyle/>
          <a:p>
            <a:r>
              <a:rPr lang="en-US" b="1" dirty="0">
                <a:latin typeface="Times New Roman" panose="02020603050405020304" pitchFamily="18" charset="0"/>
                <a:cs typeface="Times New Roman" panose="02020603050405020304" pitchFamily="18" charset="0"/>
              </a:rPr>
              <a:t>The sinoatrial node is the conductor of the heart rhythm</a:t>
            </a:r>
          </a:p>
        </p:txBody>
      </p:sp>
      <p:sp>
        <p:nvSpPr>
          <p:cNvPr id="5" name="Oval 4"/>
          <p:cNvSpPr/>
          <p:nvPr/>
        </p:nvSpPr>
        <p:spPr>
          <a:xfrm rot="10388240" flipV="1">
            <a:off x="3505200" y="2133600"/>
            <a:ext cx="609600" cy="381000"/>
          </a:xfrm>
          <a:prstGeom prst="ellipse">
            <a:avLst/>
          </a:prstGeom>
          <a:scene3d>
            <a:camera prst="isometricRightUp"/>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017818" y="2102066"/>
            <a:ext cx="803564" cy="466062"/>
          </a:xfrm>
          <a:custGeom>
            <a:avLst/>
            <a:gdLst>
              <a:gd name="connsiteX0" fmla="*/ 0 w 517237"/>
              <a:gd name="connsiteY0" fmla="*/ 13061 h 456407"/>
              <a:gd name="connsiteX1" fmla="*/ 212437 w 517237"/>
              <a:gd name="connsiteY1" fmla="*/ 3825 h 456407"/>
              <a:gd name="connsiteX2" fmla="*/ 314037 w 517237"/>
              <a:gd name="connsiteY2" fmla="*/ 68479 h 456407"/>
              <a:gd name="connsiteX3" fmla="*/ 387927 w 517237"/>
              <a:gd name="connsiteY3" fmla="*/ 170079 h 456407"/>
              <a:gd name="connsiteX4" fmla="*/ 480291 w 517237"/>
              <a:gd name="connsiteY4" fmla="*/ 327098 h 456407"/>
              <a:gd name="connsiteX5" fmla="*/ 517237 w 517237"/>
              <a:gd name="connsiteY5" fmla="*/ 456407 h 456407"/>
              <a:gd name="connsiteX6" fmla="*/ 517237 w 517237"/>
              <a:gd name="connsiteY6" fmla="*/ 456407 h 4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237" h="456407">
                <a:moveTo>
                  <a:pt x="0" y="13061"/>
                </a:moveTo>
                <a:cubicBezTo>
                  <a:pt x="80048" y="3825"/>
                  <a:pt x="160097" y="-5411"/>
                  <a:pt x="212437" y="3825"/>
                </a:cubicBezTo>
                <a:cubicBezTo>
                  <a:pt x="264777" y="13061"/>
                  <a:pt x="284789" y="40770"/>
                  <a:pt x="314037" y="68479"/>
                </a:cubicBezTo>
                <a:cubicBezTo>
                  <a:pt x="343285" y="96188"/>
                  <a:pt x="360218" y="126976"/>
                  <a:pt x="387927" y="170079"/>
                </a:cubicBezTo>
                <a:cubicBezTo>
                  <a:pt x="415636" y="213182"/>
                  <a:pt x="458739" y="279377"/>
                  <a:pt x="480291" y="327098"/>
                </a:cubicBezTo>
                <a:cubicBezTo>
                  <a:pt x="501843" y="374819"/>
                  <a:pt x="517237" y="456407"/>
                  <a:pt x="517237" y="456407"/>
                </a:cubicBezTo>
                <a:lnTo>
                  <a:pt x="517237" y="456407"/>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654497" y="2549236"/>
            <a:ext cx="2304346" cy="934812"/>
          </a:xfrm>
          <a:custGeom>
            <a:avLst/>
            <a:gdLst>
              <a:gd name="connsiteX0" fmla="*/ 30812 w 2304346"/>
              <a:gd name="connsiteY0" fmla="*/ 0 h 934812"/>
              <a:gd name="connsiteX1" fmla="*/ 3103 w 2304346"/>
              <a:gd name="connsiteY1" fmla="*/ 175491 h 934812"/>
              <a:gd name="connsiteX2" fmla="*/ 95467 w 2304346"/>
              <a:gd name="connsiteY2" fmla="*/ 314037 h 934812"/>
              <a:gd name="connsiteX3" fmla="*/ 381794 w 2304346"/>
              <a:gd name="connsiteY3" fmla="*/ 369455 h 934812"/>
              <a:gd name="connsiteX4" fmla="*/ 612703 w 2304346"/>
              <a:gd name="connsiteY4" fmla="*/ 397164 h 934812"/>
              <a:gd name="connsiteX5" fmla="*/ 788194 w 2304346"/>
              <a:gd name="connsiteY5" fmla="*/ 397164 h 934812"/>
              <a:gd name="connsiteX6" fmla="*/ 926739 w 2304346"/>
              <a:gd name="connsiteY6" fmla="*/ 341746 h 934812"/>
              <a:gd name="connsiteX7" fmla="*/ 1009867 w 2304346"/>
              <a:gd name="connsiteY7" fmla="*/ 295564 h 934812"/>
              <a:gd name="connsiteX8" fmla="*/ 1056048 w 2304346"/>
              <a:gd name="connsiteY8" fmla="*/ 184728 h 934812"/>
              <a:gd name="connsiteX9" fmla="*/ 1083758 w 2304346"/>
              <a:gd name="connsiteY9" fmla="*/ 120073 h 934812"/>
              <a:gd name="connsiteX10" fmla="*/ 1185358 w 2304346"/>
              <a:gd name="connsiteY10" fmla="*/ 46182 h 934812"/>
              <a:gd name="connsiteX11" fmla="*/ 1185358 w 2304346"/>
              <a:gd name="connsiteY11" fmla="*/ 46182 h 934812"/>
              <a:gd name="connsiteX12" fmla="*/ 1250012 w 2304346"/>
              <a:gd name="connsiteY12" fmla="*/ 73891 h 934812"/>
              <a:gd name="connsiteX13" fmla="*/ 1351612 w 2304346"/>
              <a:gd name="connsiteY13" fmla="*/ 157019 h 934812"/>
              <a:gd name="connsiteX14" fmla="*/ 1527103 w 2304346"/>
              <a:gd name="connsiteY14" fmla="*/ 295564 h 934812"/>
              <a:gd name="connsiteX15" fmla="*/ 1637939 w 2304346"/>
              <a:gd name="connsiteY15" fmla="*/ 406400 h 934812"/>
              <a:gd name="connsiteX16" fmla="*/ 1721067 w 2304346"/>
              <a:gd name="connsiteY16" fmla="*/ 480291 h 934812"/>
              <a:gd name="connsiteX17" fmla="*/ 1730303 w 2304346"/>
              <a:gd name="connsiteY17" fmla="*/ 480291 h 934812"/>
              <a:gd name="connsiteX18" fmla="*/ 1961212 w 2304346"/>
              <a:gd name="connsiteY18" fmla="*/ 665019 h 934812"/>
              <a:gd name="connsiteX19" fmla="*/ 1979685 w 2304346"/>
              <a:gd name="connsiteY19" fmla="*/ 674255 h 934812"/>
              <a:gd name="connsiteX20" fmla="*/ 2072048 w 2304346"/>
              <a:gd name="connsiteY20" fmla="*/ 757382 h 934812"/>
              <a:gd name="connsiteX21" fmla="*/ 2275248 w 2304346"/>
              <a:gd name="connsiteY21" fmla="*/ 914400 h 934812"/>
              <a:gd name="connsiteX22" fmla="*/ 2302958 w 2304346"/>
              <a:gd name="connsiteY22" fmla="*/ 932873 h 934812"/>
              <a:gd name="connsiteX23" fmla="*/ 2302958 w 2304346"/>
              <a:gd name="connsiteY23" fmla="*/ 932873 h 93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4346" h="934812">
                <a:moveTo>
                  <a:pt x="30812" y="0"/>
                </a:moveTo>
                <a:cubicBezTo>
                  <a:pt x="11569" y="61576"/>
                  <a:pt x="-7673" y="123152"/>
                  <a:pt x="3103" y="175491"/>
                </a:cubicBezTo>
                <a:cubicBezTo>
                  <a:pt x="13879" y="227830"/>
                  <a:pt x="32352" y="281710"/>
                  <a:pt x="95467" y="314037"/>
                </a:cubicBezTo>
                <a:cubicBezTo>
                  <a:pt x="158582" y="346364"/>
                  <a:pt x="295588" y="355601"/>
                  <a:pt x="381794" y="369455"/>
                </a:cubicBezTo>
                <a:cubicBezTo>
                  <a:pt x="468000" y="383309"/>
                  <a:pt x="544970" y="392546"/>
                  <a:pt x="612703" y="397164"/>
                </a:cubicBezTo>
                <a:cubicBezTo>
                  <a:pt x="680436" y="401782"/>
                  <a:pt x="735855" y="406400"/>
                  <a:pt x="788194" y="397164"/>
                </a:cubicBezTo>
                <a:cubicBezTo>
                  <a:pt x="840533" y="387928"/>
                  <a:pt x="889794" y="358679"/>
                  <a:pt x="926739" y="341746"/>
                </a:cubicBezTo>
                <a:cubicBezTo>
                  <a:pt x="963684" y="324813"/>
                  <a:pt x="988316" y="321734"/>
                  <a:pt x="1009867" y="295564"/>
                </a:cubicBezTo>
                <a:cubicBezTo>
                  <a:pt x="1031418" y="269394"/>
                  <a:pt x="1043733" y="213977"/>
                  <a:pt x="1056048" y="184728"/>
                </a:cubicBezTo>
                <a:cubicBezTo>
                  <a:pt x="1068363" y="155480"/>
                  <a:pt x="1062206" y="143164"/>
                  <a:pt x="1083758" y="120073"/>
                </a:cubicBezTo>
                <a:cubicBezTo>
                  <a:pt x="1105310" y="96982"/>
                  <a:pt x="1185358" y="46182"/>
                  <a:pt x="1185358" y="46182"/>
                </a:cubicBezTo>
                <a:lnTo>
                  <a:pt x="1185358" y="46182"/>
                </a:lnTo>
                <a:cubicBezTo>
                  <a:pt x="1196134" y="50800"/>
                  <a:pt x="1222303" y="55418"/>
                  <a:pt x="1250012" y="73891"/>
                </a:cubicBezTo>
                <a:cubicBezTo>
                  <a:pt x="1277721" y="92364"/>
                  <a:pt x="1305430" y="120074"/>
                  <a:pt x="1351612" y="157019"/>
                </a:cubicBezTo>
                <a:cubicBezTo>
                  <a:pt x="1397794" y="193965"/>
                  <a:pt x="1479382" y="254001"/>
                  <a:pt x="1527103" y="295564"/>
                </a:cubicBezTo>
                <a:cubicBezTo>
                  <a:pt x="1574824" y="337127"/>
                  <a:pt x="1605612" y="375612"/>
                  <a:pt x="1637939" y="406400"/>
                </a:cubicBezTo>
                <a:cubicBezTo>
                  <a:pt x="1670266" y="437188"/>
                  <a:pt x="1721067" y="480291"/>
                  <a:pt x="1721067" y="480291"/>
                </a:cubicBezTo>
                <a:cubicBezTo>
                  <a:pt x="1736461" y="492606"/>
                  <a:pt x="1690279" y="449503"/>
                  <a:pt x="1730303" y="480291"/>
                </a:cubicBezTo>
                <a:cubicBezTo>
                  <a:pt x="1770327" y="511079"/>
                  <a:pt x="1961212" y="665019"/>
                  <a:pt x="1961212" y="665019"/>
                </a:cubicBezTo>
                <a:cubicBezTo>
                  <a:pt x="2002776" y="697346"/>
                  <a:pt x="1961212" y="658861"/>
                  <a:pt x="1979685" y="674255"/>
                </a:cubicBezTo>
                <a:cubicBezTo>
                  <a:pt x="1998158" y="689649"/>
                  <a:pt x="2022788" y="717358"/>
                  <a:pt x="2072048" y="757382"/>
                </a:cubicBezTo>
                <a:cubicBezTo>
                  <a:pt x="2121308" y="797406"/>
                  <a:pt x="2275248" y="914400"/>
                  <a:pt x="2275248" y="914400"/>
                </a:cubicBezTo>
                <a:cubicBezTo>
                  <a:pt x="2313733" y="943648"/>
                  <a:pt x="2302958" y="932873"/>
                  <a:pt x="2302958" y="932873"/>
                </a:cubicBezTo>
                <a:lnTo>
                  <a:pt x="2302958" y="93287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888509" y="2530764"/>
            <a:ext cx="932873" cy="166254"/>
          </a:xfrm>
          <a:custGeom>
            <a:avLst/>
            <a:gdLst>
              <a:gd name="connsiteX0" fmla="*/ 0 w 932873"/>
              <a:gd name="connsiteY0" fmla="*/ 0 h 166254"/>
              <a:gd name="connsiteX1" fmla="*/ 46182 w 932873"/>
              <a:gd name="connsiteY1" fmla="*/ 83127 h 166254"/>
              <a:gd name="connsiteX2" fmla="*/ 55418 w 932873"/>
              <a:gd name="connsiteY2" fmla="*/ 110836 h 166254"/>
              <a:gd name="connsiteX3" fmla="*/ 157018 w 932873"/>
              <a:gd name="connsiteY3" fmla="*/ 129309 h 166254"/>
              <a:gd name="connsiteX4" fmla="*/ 240146 w 932873"/>
              <a:gd name="connsiteY4" fmla="*/ 138545 h 166254"/>
              <a:gd name="connsiteX5" fmla="*/ 461818 w 932873"/>
              <a:gd name="connsiteY5" fmla="*/ 166254 h 166254"/>
              <a:gd name="connsiteX6" fmla="*/ 572655 w 932873"/>
              <a:gd name="connsiteY6" fmla="*/ 138545 h 166254"/>
              <a:gd name="connsiteX7" fmla="*/ 701964 w 932873"/>
              <a:gd name="connsiteY7" fmla="*/ 129309 h 166254"/>
              <a:gd name="connsiteX8" fmla="*/ 794327 w 932873"/>
              <a:gd name="connsiteY8" fmla="*/ 129309 h 166254"/>
              <a:gd name="connsiteX9" fmla="*/ 868218 w 932873"/>
              <a:gd name="connsiteY9" fmla="*/ 73891 h 166254"/>
              <a:gd name="connsiteX10" fmla="*/ 868218 w 932873"/>
              <a:gd name="connsiteY10" fmla="*/ 73891 h 166254"/>
              <a:gd name="connsiteX11" fmla="*/ 932873 w 932873"/>
              <a:gd name="connsiteY11" fmla="*/ 83127 h 166254"/>
              <a:gd name="connsiteX12" fmla="*/ 932873 w 932873"/>
              <a:gd name="connsiteY12" fmla="*/ 83127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2873" h="166254">
                <a:moveTo>
                  <a:pt x="0" y="0"/>
                </a:moveTo>
                <a:cubicBezTo>
                  <a:pt x="18473" y="32327"/>
                  <a:pt x="36946" y="64654"/>
                  <a:pt x="46182" y="83127"/>
                </a:cubicBezTo>
                <a:cubicBezTo>
                  <a:pt x="55418" y="101600"/>
                  <a:pt x="36945" y="103139"/>
                  <a:pt x="55418" y="110836"/>
                </a:cubicBezTo>
                <a:cubicBezTo>
                  <a:pt x="73891" y="118533"/>
                  <a:pt x="126230" y="124691"/>
                  <a:pt x="157018" y="129309"/>
                </a:cubicBezTo>
                <a:cubicBezTo>
                  <a:pt x="187806" y="133927"/>
                  <a:pt x="240146" y="138545"/>
                  <a:pt x="240146" y="138545"/>
                </a:cubicBezTo>
                <a:cubicBezTo>
                  <a:pt x="290946" y="144702"/>
                  <a:pt x="406400" y="166254"/>
                  <a:pt x="461818" y="166254"/>
                </a:cubicBezTo>
                <a:cubicBezTo>
                  <a:pt x="517236" y="166254"/>
                  <a:pt x="532631" y="144702"/>
                  <a:pt x="572655" y="138545"/>
                </a:cubicBezTo>
                <a:cubicBezTo>
                  <a:pt x="612679" y="132388"/>
                  <a:pt x="665019" y="130848"/>
                  <a:pt x="701964" y="129309"/>
                </a:cubicBezTo>
                <a:cubicBezTo>
                  <a:pt x="738909" y="127770"/>
                  <a:pt x="766618" y="138545"/>
                  <a:pt x="794327" y="129309"/>
                </a:cubicBezTo>
                <a:cubicBezTo>
                  <a:pt x="822036" y="120073"/>
                  <a:pt x="868218" y="73891"/>
                  <a:pt x="868218" y="73891"/>
                </a:cubicBezTo>
                <a:lnTo>
                  <a:pt x="868218" y="73891"/>
                </a:lnTo>
                <a:lnTo>
                  <a:pt x="932873" y="83127"/>
                </a:lnTo>
                <a:lnTo>
                  <a:pt x="932873" y="83127"/>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830618" y="2530764"/>
            <a:ext cx="1253240" cy="808895"/>
          </a:xfrm>
          <a:custGeom>
            <a:avLst/>
            <a:gdLst>
              <a:gd name="connsiteX0" fmla="*/ 0 w 1253240"/>
              <a:gd name="connsiteY0" fmla="*/ 0 h 808895"/>
              <a:gd name="connsiteX1" fmla="*/ 129309 w 1253240"/>
              <a:gd name="connsiteY1" fmla="*/ 83127 h 808895"/>
              <a:gd name="connsiteX2" fmla="*/ 138546 w 1253240"/>
              <a:gd name="connsiteY2" fmla="*/ 92363 h 808895"/>
              <a:gd name="connsiteX3" fmla="*/ 443346 w 1253240"/>
              <a:gd name="connsiteY3" fmla="*/ 175491 h 808895"/>
              <a:gd name="connsiteX4" fmla="*/ 517237 w 1253240"/>
              <a:gd name="connsiteY4" fmla="*/ 221672 h 808895"/>
              <a:gd name="connsiteX5" fmla="*/ 1154546 w 1253240"/>
              <a:gd name="connsiteY5" fmla="*/ 748145 h 808895"/>
              <a:gd name="connsiteX6" fmla="*/ 1246909 w 1253240"/>
              <a:gd name="connsiteY6" fmla="*/ 803563 h 808895"/>
              <a:gd name="connsiteX7" fmla="*/ 1237673 w 1253240"/>
              <a:gd name="connsiteY7" fmla="*/ 803563 h 8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3240" h="808895">
                <a:moveTo>
                  <a:pt x="0" y="0"/>
                </a:moveTo>
                <a:lnTo>
                  <a:pt x="129309" y="83127"/>
                </a:lnTo>
                <a:cubicBezTo>
                  <a:pt x="152400" y="98521"/>
                  <a:pt x="86207" y="76969"/>
                  <a:pt x="138546" y="92363"/>
                </a:cubicBezTo>
                <a:cubicBezTo>
                  <a:pt x="190886" y="107757"/>
                  <a:pt x="380231" y="153940"/>
                  <a:pt x="443346" y="175491"/>
                </a:cubicBezTo>
                <a:cubicBezTo>
                  <a:pt x="506461" y="197042"/>
                  <a:pt x="398704" y="126230"/>
                  <a:pt x="517237" y="221672"/>
                </a:cubicBezTo>
                <a:cubicBezTo>
                  <a:pt x="635770" y="317114"/>
                  <a:pt x="1032934" y="651163"/>
                  <a:pt x="1154546" y="748145"/>
                </a:cubicBezTo>
                <a:cubicBezTo>
                  <a:pt x="1276158" y="845127"/>
                  <a:pt x="1233055" y="794327"/>
                  <a:pt x="1246909" y="803563"/>
                </a:cubicBezTo>
                <a:cubicBezTo>
                  <a:pt x="1260764" y="812799"/>
                  <a:pt x="1249218" y="808181"/>
                  <a:pt x="1237673" y="8035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086764" y="2983345"/>
            <a:ext cx="212436" cy="350982"/>
          </a:xfrm>
          <a:custGeom>
            <a:avLst/>
            <a:gdLst>
              <a:gd name="connsiteX0" fmla="*/ 0 w 212436"/>
              <a:gd name="connsiteY0" fmla="*/ 350982 h 350982"/>
              <a:gd name="connsiteX1" fmla="*/ 64654 w 212436"/>
              <a:gd name="connsiteY1" fmla="*/ 341746 h 350982"/>
              <a:gd name="connsiteX2" fmla="*/ 101600 w 212436"/>
              <a:gd name="connsiteY2" fmla="*/ 295564 h 350982"/>
              <a:gd name="connsiteX3" fmla="*/ 147781 w 212436"/>
              <a:gd name="connsiteY3" fmla="*/ 249382 h 350982"/>
              <a:gd name="connsiteX4" fmla="*/ 193963 w 212436"/>
              <a:gd name="connsiteY4" fmla="*/ 184728 h 350982"/>
              <a:gd name="connsiteX5" fmla="*/ 203200 w 212436"/>
              <a:gd name="connsiteY5" fmla="*/ 129310 h 350982"/>
              <a:gd name="connsiteX6" fmla="*/ 203200 w 212436"/>
              <a:gd name="connsiteY6" fmla="*/ 83128 h 350982"/>
              <a:gd name="connsiteX7" fmla="*/ 212436 w 212436"/>
              <a:gd name="connsiteY7" fmla="*/ 0 h 350982"/>
              <a:gd name="connsiteX8" fmla="*/ 212436 w 212436"/>
              <a:gd name="connsiteY8" fmla="*/ 0 h 35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36" h="350982">
                <a:moveTo>
                  <a:pt x="0" y="350982"/>
                </a:moveTo>
                <a:cubicBezTo>
                  <a:pt x="23860" y="350982"/>
                  <a:pt x="47721" y="350982"/>
                  <a:pt x="64654" y="341746"/>
                </a:cubicBezTo>
                <a:cubicBezTo>
                  <a:pt x="81587" y="332510"/>
                  <a:pt x="87746" y="310958"/>
                  <a:pt x="101600" y="295564"/>
                </a:cubicBezTo>
                <a:cubicBezTo>
                  <a:pt x="115455" y="280170"/>
                  <a:pt x="132387" y="267855"/>
                  <a:pt x="147781" y="249382"/>
                </a:cubicBezTo>
                <a:cubicBezTo>
                  <a:pt x="163175" y="230909"/>
                  <a:pt x="184727" y="204740"/>
                  <a:pt x="193963" y="184728"/>
                </a:cubicBezTo>
                <a:cubicBezTo>
                  <a:pt x="203199" y="164716"/>
                  <a:pt x="201660" y="146243"/>
                  <a:pt x="203200" y="129310"/>
                </a:cubicBezTo>
                <a:cubicBezTo>
                  <a:pt x="204740" y="112377"/>
                  <a:pt x="201661" y="104680"/>
                  <a:pt x="203200" y="83128"/>
                </a:cubicBezTo>
                <a:cubicBezTo>
                  <a:pt x="204739" y="61576"/>
                  <a:pt x="212436" y="0"/>
                  <a:pt x="212436" y="0"/>
                </a:cubicBezTo>
                <a:lnTo>
                  <a:pt x="212436"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486401" y="3472873"/>
            <a:ext cx="461818" cy="184727"/>
          </a:xfrm>
          <a:custGeom>
            <a:avLst/>
            <a:gdLst>
              <a:gd name="connsiteX0" fmla="*/ 424873 w 424873"/>
              <a:gd name="connsiteY0" fmla="*/ 0 h 193963"/>
              <a:gd name="connsiteX1" fmla="*/ 424873 w 424873"/>
              <a:gd name="connsiteY1" fmla="*/ 83127 h 193963"/>
              <a:gd name="connsiteX2" fmla="*/ 387928 w 424873"/>
              <a:gd name="connsiteY2" fmla="*/ 110836 h 193963"/>
              <a:gd name="connsiteX3" fmla="*/ 304800 w 424873"/>
              <a:gd name="connsiteY3" fmla="*/ 157018 h 193963"/>
              <a:gd name="connsiteX4" fmla="*/ 157019 w 424873"/>
              <a:gd name="connsiteY4" fmla="*/ 193963 h 193963"/>
              <a:gd name="connsiteX5" fmla="*/ 157019 w 424873"/>
              <a:gd name="connsiteY5" fmla="*/ 193963 h 193963"/>
              <a:gd name="connsiteX6" fmla="*/ 129310 w 424873"/>
              <a:gd name="connsiteY6" fmla="*/ 193963 h 193963"/>
              <a:gd name="connsiteX7" fmla="*/ 129310 w 424873"/>
              <a:gd name="connsiteY7" fmla="*/ 193963 h 193963"/>
              <a:gd name="connsiteX8" fmla="*/ 120073 w 424873"/>
              <a:gd name="connsiteY8" fmla="*/ 193963 h 193963"/>
              <a:gd name="connsiteX9" fmla="*/ 120073 w 424873"/>
              <a:gd name="connsiteY9" fmla="*/ 193963 h 193963"/>
              <a:gd name="connsiteX10" fmla="*/ 110837 w 424873"/>
              <a:gd name="connsiteY10" fmla="*/ 193963 h 193963"/>
              <a:gd name="connsiteX11" fmla="*/ 110837 w 424873"/>
              <a:gd name="connsiteY11" fmla="*/ 193963 h 193963"/>
              <a:gd name="connsiteX12" fmla="*/ 0 w 424873"/>
              <a:gd name="connsiteY12" fmla="*/ 193963 h 19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873" h="193963">
                <a:moveTo>
                  <a:pt x="424873" y="0"/>
                </a:moveTo>
                <a:lnTo>
                  <a:pt x="424873" y="83127"/>
                </a:lnTo>
                <a:cubicBezTo>
                  <a:pt x="418716" y="101600"/>
                  <a:pt x="407940" y="98521"/>
                  <a:pt x="387928" y="110836"/>
                </a:cubicBezTo>
                <a:cubicBezTo>
                  <a:pt x="367916" y="123151"/>
                  <a:pt x="343285" y="143164"/>
                  <a:pt x="304800" y="157018"/>
                </a:cubicBezTo>
                <a:cubicBezTo>
                  <a:pt x="266315" y="170872"/>
                  <a:pt x="157019" y="193963"/>
                  <a:pt x="157019" y="193963"/>
                </a:cubicBezTo>
                <a:lnTo>
                  <a:pt x="157019" y="193963"/>
                </a:lnTo>
                <a:lnTo>
                  <a:pt x="129310" y="193963"/>
                </a:lnTo>
                <a:lnTo>
                  <a:pt x="129310" y="193963"/>
                </a:lnTo>
                <a:lnTo>
                  <a:pt x="120073" y="193963"/>
                </a:lnTo>
                <a:lnTo>
                  <a:pt x="120073" y="193963"/>
                </a:lnTo>
                <a:lnTo>
                  <a:pt x="110837" y="193963"/>
                </a:lnTo>
                <a:lnTo>
                  <a:pt x="110837" y="193963"/>
                </a:lnTo>
                <a:lnTo>
                  <a:pt x="0" y="19396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Explosion 2 15"/>
          <p:cNvSpPr/>
          <p:nvPr/>
        </p:nvSpPr>
        <p:spPr>
          <a:xfrm>
            <a:off x="4723509" y="2366867"/>
            <a:ext cx="320762" cy="38951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465180" y="1905000"/>
            <a:ext cx="2189317"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Sinoatrial</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node</a:t>
            </a:r>
            <a:endParaRPr lang="en-US" b="1"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2196701" y="2919047"/>
            <a:ext cx="2608479"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Internodal tract</a:t>
            </a:r>
            <a:endParaRPr lang="en-US" b="1"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543331" y="2094621"/>
            <a:ext cx="2924269"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Atrioventricular  node</a:t>
            </a:r>
            <a:endParaRPr lang="en-US" b="1"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4836522" y="2789443"/>
            <a:ext cx="2097678" cy="646331"/>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Hiss</a:t>
            </a:r>
            <a:r>
              <a:rPr lang="sr-Cyrl-RS" b="1" dirty="0" smtClean="0">
                <a:latin typeface="Times New Roman" panose="02020603050405020304" pitchFamily="18" charset="0"/>
                <a:cs typeface="Times New Roman" panose="02020603050405020304" pitchFamily="18" charset="0"/>
              </a:rPr>
              <a:t> </a:t>
            </a:r>
            <a:r>
              <a:rPr lang="sr-Latn-RS" b="1" dirty="0" smtClean="0">
                <a:latin typeface="Times New Roman" panose="02020603050405020304" pitchFamily="18" charset="0"/>
                <a:cs typeface="Times New Roman" panose="02020603050405020304" pitchFamily="18" charset="0"/>
              </a:rPr>
              <a:t>bundle (atrioventricular)</a:t>
            </a:r>
            <a:endParaRPr lang="en-US" b="1"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4991101" y="3548874"/>
            <a:ext cx="1774341"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Purkinje fibers</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010706"/>
      </p:ext>
    </p:extLst>
  </p:cSld>
  <p:clrMapOvr>
    <a:masterClrMapping/>
  </p:clrMapOvr>
  <mc:AlternateContent xmlns:mc="http://schemas.openxmlformats.org/markup-compatibility/2006" xmlns:p14="http://schemas.microsoft.com/office/powerpoint/2010/main">
    <mc:Choice Requires="p14">
      <p:transition spd="slow" p14:dur="2000" advTm="11637"/>
    </mc:Choice>
    <mc:Fallback xmlns="">
      <p:transition spd="slow" advTm="11637"/>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54909" y="2116686"/>
            <a:ext cx="5867400" cy="369332"/>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marL="609600" indent="-609600" algn="ctr"/>
            <a:r>
              <a:rPr lang="sr-Cyrl-RS" b="1" dirty="0" smtClean="0">
                <a:solidFill>
                  <a:schemeClr val="bg1"/>
                </a:solidFill>
                <a:latin typeface="Times New Roman" panose="02020603050405020304" pitchFamily="18" charset="0"/>
                <a:cs typeface="Times New Roman" panose="02020603050405020304" pitchFamily="18" charset="0"/>
              </a:rPr>
              <a:t>1</a:t>
            </a:r>
            <a:r>
              <a:rPr lang="sr-Latn-RS" b="1" dirty="0" smtClean="0">
                <a:solidFill>
                  <a:schemeClr val="bg1"/>
                </a:solidFill>
                <a:latin typeface="Times New Roman" panose="02020603050405020304" pitchFamily="18" charset="0"/>
                <a:cs typeface="Times New Roman" panose="02020603050405020304" pitchFamily="18" charset="0"/>
              </a:rPr>
              <a:t>st degree - </a:t>
            </a:r>
            <a:r>
              <a:rPr lang="en-US" altLang="en-US" b="1" dirty="0">
                <a:solidFill>
                  <a:schemeClr val="bg1"/>
                </a:solidFill>
                <a:latin typeface="Times New Roman" panose="02020603050405020304" pitchFamily="18" charset="0"/>
                <a:cs typeface="Times New Roman" panose="02020603050405020304" pitchFamily="18" charset="0"/>
              </a:rPr>
              <a:t>prolongation of the PR interval on the ECG</a:t>
            </a:r>
            <a:endParaRPr lang="en-US"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872095" y="4008566"/>
            <a:ext cx="5633028" cy="923330"/>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algn="ctr"/>
            <a:r>
              <a:rPr lang="sr-Cyrl-RS" b="1" dirty="0" smtClean="0">
                <a:solidFill>
                  <a:schemeClr val="bg1"/>
                </a:solidFill>
                <a:latin typeface="Times New Roman" panose="02020603050405020304" pitchFamily="18" charset="0"/>
                <a:cs typeface="Times New Roman" panose="02020603050405020304" pitchFamily="18" charset="0"/>
              </a:rPr>
              <a:t>2</a:t>
            </a:r>
            <a:r>
              <a:rPr lang="sr-Latn-RS" b="1" dirty="0" smtClean="0">
                <a:solidFill>
                  <a:schemeClr val="bg1"/>
                </a:solidFill>
                <a:latin typeface="Times New Roman" panose="02020603050405020304" pitchFamily="18" charset="0"/>
                <a:cs typeface="Times New Roman" panose="02020603050405020304" pitchFamily="18" charset="0"/>
              </a:rPr>
              <a:t>nd degree</a:t>
            </a:r>
            <a:r>
              <a:rPr lang="sr-Cyrl-RS" b="1" dirty="0" smtClean="0">
                <a:solidFill>
                  <a:schemeClr val="bg1"/>
                </a:solidFill>
                <a:latin typeface="Times New Roman" panose="02020603050405020304" pitchFamily="18" charset="0"/>
                <a:cs typeface="Times New Roman" panose="02020603050405020304" pitchFamily="18" charset="0"/>
              </a:rPr>
              <a:t> (</a:t>
            </a:r>
            <a:r>
              <a:rPr lang="sr-Latn-CS" altLang="sr-Latn-RS" b="1" dirty="0">
                <a:solidFill>
                  <a:schemeClr val="bg1"/>
                </a:solidFill>
                <a:latin typeface="Times New Roman" panose="02020603050405020304" pitchFamily="18" charset="0"/>
                <a:cs typeface="Times New Roman" panose="02020603050405020304" pitchFamily="18" charset="0"/>
              </a:rPr>
              <a:t>Weckebach </a:t>
            </a:r>
            <a:r>
              <a:rPr lang="sr-Latn-CS" altLang="sr-Latn-RS" b="1" dirty="0" smtClean="0">
                <a:solidFill>
                  <a:schemeClr val="bg1"/>
                </a:solidFill>
                <a:latin typeface="Times New Roman" panose="02020603050405020304" pitchFamily="18" charset="0"/>
                <a:cs typeface="Times New Roman" panose="02020603050405020304" pitchFamily="18" charset="0"/>
              </a:rPr>
              <a:t>or </a:t>
            </a:r>
            <a:r>
              <a:rPr lang="sr-Latn-CS" altLang="sr-Latn-RS" b="1" dirty="0">
                <a:solidFill>
                  <a:schemeClr val="bg1"/>
                </a:solidFill>
                <a:latin typeface="Times New Roman" panose="02020603050405020304" pitchFamily="18" charset="0"/>
                <a:cs typeface="Times New Roman" panose="02020603050405020304" pitchFamily="18" charset="0"/>
              </a:rPr>
              <a:t>Mobitz I</a:t>
            </a:r>
            <a:r>
              <a:rPr lang="sr-Cyrl-RS" b="1" dirty="0" smtClean="0">
                <a:solidFill>
                  <a:schemeClr val="bg1"/>
                </a:solidFill>
                <a:latin typeface="Times New Roman" panose="02020603050405020304" pitchFamily="18" charset="0"/>
                <a:cs typeface="Times New Roman" panose="02020603050405020304" pitchFamily="18" charset="0"/>
              </a:rPr>
              <a:t>)</a:t>
            </a:r>
            <a:r>
              <a:rPr lang="sr-Latn-RS" b="1" dirty="0" smtClean="0">
                <a:solidFill>
                  <a:schemeClr val="bg1"/>
                </a:solidFill>
                <a:latin typeface="Times New Roman" panose="02020603050405020304" pitchFamily="18" charset="0"/>
                <a:cs typeface="Times New Roman" panose="02020603050405020304" pitchFamily="18" charset="0"/>
              </a:rPr>
              <a:t> - </a:t>
            </a:r>
            <a:r>
              <a:rPr lang="en-US" b="1" dirty="0">
                <a:solidFill>
                  <a:schemeClr val="bg1"/>
                </a:solidFill>
                <a:latin typeface="Times New Roman" panose="02020603050405020304" pitchFamily="18" charset="0"/>
                <a:cs typeface="Times New Roman" panose="02020603050405020304" pitchFamily="18" charset="0"/>
              </a:rPr>
              <a:t>gradual lengthening of the PR interval until the absence of the QRS complex</a:t>
            </a:r>
          </a:p>
        </p:txBody>
      </p:sp>
      <p:sp>
        <p:nvSpPr>
          <p:cNvPr id="12"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sz="4000" b="1" dirty="0">
                <a:solidFill>
                  <a:schemeClr val="tx2"/>
                </a:solidFill>
                <a:latin typeface="Times New Roman" panose="02020603050405020304" pitchFamily="18" charset="0"/>
                <a:cs typeface="Times New Roman" panose="02020603050405020304" pitchFamily="18" charset="0"/>
              </a:rPr>
              <a:t>ATRIOVENTRICULAR BLOCKS</a:t>
            </a:r>
            <a:endParaRPr lang="en-US" altLang="sr-Latn-RS" sz="4000" b="1" i="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3"/>
          <a:srcRect l="50833" t="44815" r="35833" b="44074"/>
          <a:stretch/>
        </p:blipFill>
        <p:spPr>
          <a:xfrm>
            <a:off x="3119905" y="2800022"/>
            <a:ext cx="2438400" cy="1143000"/>
          </a:xfrm>
          <a:prstGeom prst="rect">
            <a:avLst/>
          </a:prstGeom>
        </p:spPr>
      </p:pic>
      <p:sp>
        <p:nvSpPr>
          <p:cNvPr id="20" name="Right Arrow 19"/>
          <p:cNvSpPr/>
          <p:nvPr/>
        </p:nvSpPr>
        <p:spPr>
          <a:xfrm>
            <a:off x="3327400" y="3467048"/>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4019065" y="3443845"/>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a:off x="4729226" y="3425900"/>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rotWithShape="1">
          <a:blip r:embed="rId4"/>
          <a:srcRect l="46250" t="49260" r="25000" b="38148"/>
          <a:stretch/>
        </p:blipFill>
        <p:spPr>
          <a:xfrm>
            <a:off x="2100326" y="5049137"/>
            <a:ext cx="5257800" cy="1295400"/>
          </a:xfrm>
          <a:prstGeom prst="rect">
            <a:avLst/>
          </a:prstGeom>
        </p:spPr>
      </p:pic>
      <p:sp>
        <p:nvSpPr>
          <p:cNvPr id="24" name="Right Arrow 23"/>
          <p:cNvSpPr/>
          <p:nvPr/>
        </p:nvSpPr>
        <p:spPr>
          <a:xfrm>
            <a:off x="2278380" y="5867400"/>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ight Arrow 24"/>
          <p:cNvSpPr/>
          <p:nvPr/>
        </p:nvSpPr>
        <p:spPr>
          <a:xfrm>
            <a:off x="3297567" y="5851652"/>
            <a:ext cx="338328"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ight Arrow 25"/>
          <p:cNvSpPr/>
          <p:nvPr/>
        </p:nvSpPr>
        <p:spPr>
          <a:xfrm>
            <a:off x="4292138" y="5835073"/>
            <a:ext cx="41148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Multiply 26"/>
          <p:cNvSpPr/>
          <p:nvPr/>
        </p:nvSpPr>
        <p:spPr>
          <a:xfrm>
            <a:off x="5370507" y="5627131"/>
            <a:ext cx="457200" cy="762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81085443"/>
      </p:ext>
    </p:extLst>
  </p:cSld>
  <p:clrMapOvr>
    <a:masterClrMapping/>
  </p:clrMapOvr>
  <mc:AlternateContent xmlns:mc="http://schemas.openxmlformats.org/markup-compatibility/2006" xmlns:p14="http://schemas.microsoft.com/office/powerpoint/2010/main">
    <mc:Choice Requires="p14">
      <p:transition spd="slow" p14:dur="2000" advTm="32453"/>
    </mc:Choice>
    <mc:Fallback xmlns="">
      <p:transition spd="slow" advTm="324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1500"/>
                            </p:stCondLst>
                            <p:childTnLst>
                              <p:par>
                                <p:cTn id="30" presetID="6" presetClass="entr" presetSubtype="32"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circle(ou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4" grpId="0" animBg="1"/>
      <p:bldP spid="25"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52600" y="1905000"/>
            <a:ext cx="69342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algn="ctr"/>
            <a:r>
              <a:rPr lang="sr-Cyrl-RS" b="1" dirty="0" smtClean="0">
                <a:solidFill>
                  <a:schemeClr val="bg1"/>
                </a:solidFill>
                <a:latin typeface="Times New Roman" panose="02020603050405020304" pitchFamily="18" charset="0"/>
                <a:cs typeface="Times New Roman" panose="02020603050405020304" pitchFamily="18" charset="0"/>
              </a:rPr>
              <a:t>2</a:t>
            </a:r>
            <a:r>
              <a:rPr lang="sr-Latn-RS" b="1" dirty="0" smtClean="0">
                <a:solidFill>
                  <a:schemeClr val="bg1"/>
                </a:solidFill>
                <a:latin typeface="Times New Roman" panose="02020603050405020304" pitchFamily="18" charset="0"/>
                <a:cs typeface="Times New Roman" panose="02020603050405020304" pitchFamily="18" charset="0"/>
              </a:rPr>
              <a:t>nd degreee</a:t>
            </a:r>
            <a:r>
              <a:rPr lang="sr-Cyrl-RS" b="1" dirty="0" smtClean="0">
                <a:solidFill>
                  <a:schemeClr val="bg1"/>
                </a:solidFill>
                <a:latin typeface="Times New Roman" panose="02020603050405020304" pitchFamily="18" charset="0"/>
                <a:cs typeface="Times New Roman" panose="02020603050405020304" pitchFamily="18" charset="0"/>
              </a:rPr>
              <a:t> (</a:t>
            </a:r>
            <a:r>
              <a:rPr lang="sr-Latn-CS" altLang="sr-Latn-RS" b="1" dirty="0">
                <a:solidFill>
                  <a:schemeClr val="bg1"/>
                </a:solidFill>
                <a:latin typeface="Times New Roman" panose="02020603050405020304" pitchFamily="18" charset="0"/>
                <a:cs typeface="Times New Roman" panose="02020603050405020304" pitchFamily="18" charset="0"/>
              </a:rPr>
              <a:t>Mobitz II</a:t>
            </a:r>
            <a:r>
              <a:rPr lang="sr-Cyrl-RS" b="1" dirty="0" smtClean="0">
                <a:solidFill>
                  <a:schemeClr val="bg1"/>
                </a:solidFill>
                <a:latin typeface="Times New Roman" panose="02020603050405020304" pitchFamily="18" charset="0"/>
                <a:cs typeface="Times New Roman" panose="02020603050405020304" pitchFamily="18" charset="0"/>
              </a:rPr>
              <a:t>)</a:t>
            </a:r>
            <a:r>
              <a:rPr lang="sr-Latn-RS" b="1" dirty="0" smtClean="0">
                <a:solidFill>
                  <a:schemeClr val="bg1"/>
                </a:solidFill>
                <a:latin typeface="Times New Roman" panose="02020603050405020304" pitchFamily="18" charset="0"/>
                <a:cs typeface="Times New Roman" panose="02020603050405020304" pitchFamily="18" charset="0"/>
              </a:rPr>
              <a:t> - </a:t>
            </a:r>
            <a:r>
              <a:rPr lang="en-US" b="1" dirty="0">
                <a:solidFill>
                  <a:schemeClr val="bg1"/>
                </a:solidFill>
                <a:latin typeface="Times New Roman" panose="02020603050405020304" pitchFamily="18" charset="0"/>
                <a:cs typeface="Times New Roman" panose="02020603050405020304" pitchFamily="18" charset="0"/>
              </a:rPr>
              <a:t>sudden absence of atrial impulse conduction (P wave) with absence of QRS complex</a:t>
            </a:r>
            <a:endParaRPr lang="en-US" b="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1752600" y="4438379"/>
            <a:ext cx="69342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algn="ctr"/>
            <a:r>
              <a:rPr lang="sr-Cyrl-RS" b="1" dirty="0" smtClean="0">
                <a:solidFill>
                  <a:schemeClr val="bg1"/>
                </a:solidFill>
                <a:latin typeface="Times New Roman" panose="02020603050405020304" pitchFamily="18" charset="0"/>
                <a:cs typeface="Times New Roman" panose="02020603050405020304" pitchFamily="18" charset="0"/>
              </a:rPr>
              <a:t>3</a:t>
            </a:r>
            <a:r>
              <a:rPr lang="sr-Latn-RS" b="1" dirty="0" smtClean="0">
                <a:solidFill>
                  <a:schemeClr val="bg1"/>
                </a:solidFill>
                <a:latin typeface="Times New Roman" panose="02020603050405020304" pitchFamily="18" charset="0"/>
                <a:cs typeface="Times New Roman" panose="02020603050405020304" pitchFamily="18" charset="0"/>
              </a:rPr>
              <a:t>rd degree</a:t>
            </a:r>
            <a:r>
              <a:rPr lang="sr-Cyrl-RS" b="1" dirty="0" smtClean="0">
                <a:solidFill>
                  <a:schemeClr val="bg1"/>
                </a:solidFill>
                <a:latin typeface="Times New Roman" panose="02020603050405020304" pitchFamily="18" charset="0"/>
                <a:cs typeface="Times New Roman" panose="02020603050405020304" pitchFamily="18" charset="0"/>
              </a:rPr>
              <a:t> </a:t>
            </a:r>
            <a:r>
              <a:rPr lang="sr-Latn-RS" b="1" dirty="0" smtClean="0">
                <a:solidFill>
                  <a:schemeClr val="bg1"/>
                </a:solidFill>
                <a:latin typeface="Times New Roman" panose="02020603050405020304" pitchFamily="18" charset="0"/>
                <a:cs typeface="Times New Roman" panose="02020603050405020304" pitchFamily="18" charset="0"/>
              </a:rPr>
              <a:t>- </a:t>
            </a:r>
            <a:r>
              <a:rPr lang="en-US" altLang="en-US" b="1" dirty="0">
                <a:solidFill>
                  <a:schemeClr val="bg1"/>
                </a:solidFill>
                <a:latin typeface="Times New Roman" panose="02020603050405020304" pitchFamily="18" charset="0"/>
                <a:cs typeface="Times New Roman" panose="02020603050405020304" pitchFamily="18" charset="0"/>
              </a:rPr>
              <a:t>complete interruption in the transmission of impulses from the atria to the ventricles</a:t>
            </a:r>
            <a:endParaRPr lang="en-US" dirty="0">
              <a:latin typeface="Times New Roman" panose="02020603050405020304" pitchFamily="18" charset="0"/>
              <a:cs typeface="Times New Roman" panose="02020603050405020304" pitchFamily="18" charset="0"/>
            </a:endParaRPr>
          </a:p>
        </p:txBody>
      </p:sp>
      <p:sp>
        <p:nvSpPr>
          <p:cNvPr id="12" name="Title 1"/>
          <p:cNvSpPr txBox="1">
            <a:spLocks/>
          </p:cNvSpPr>
          <p:nvPr/>
        </p:nvSpPr>
        <p:spPr>
          <a:xfrm>
            <a:off x="457200" y="-206101"/>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sz="3600" b="1" dirty="0">
                <a:solidFill>
                  <a:schemeClr val="tx2"/>
                </a:solidFill>
                <a:latin typeface="Times New Roman" panose="02020603050405020304" pitchFamily="18" charset="0"/>
                <a:cs typeface="Times New Roman" panose="02020603050405020304" pitchFamily="18" charset="0"/>
              </a:rPr>
              <a:t>ATRIOVENTRICULAR BLOCKS</a:t>
            </a:r>
            <a:endParaRPr lang="en-US" altLang="sr-Latn-RS" sz="3600" b="1" i="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3"/>
          <a:srcRect l="48750" t="48518" r="23333" b="39630"/>
          <a:stretch/>
        </p:blipFill>
        <p:spPr>
          <a:xfrm>
            <a:off x="2667000" y="2925220"/>
            <a:ext cx="5105400" cy="1219200"/>
          </a:xfrm>
          <a:prstGeom prst="rect">
            <a:avLst/>
          </a:prstGeom>
        </p:spPr>
      </p:pic>
      <p:sp>
        <p:nvSpPr>
          <p:cNvPr id="21" name="Right Arrow 20"/>
          <p:cNvSpPr/>
          <p:nvPr/>
        </p:nvSpPr>
        <p:spPr>
          <a:xfrm>
            <a:off x="2735580" y="3670852"/>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ight Arrow 21"/>
          <p:cNvSpPr/>
          <p:nvPr/>
        </p:nvSpPr>
        <p:spPr>
          <a:xfrm>
            <a:off x="3810000" y="3670852"/>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ight Arrow 22"/>
          <p:cNvSpPr/>
          <p:nvPr/>
        </p:nvSpPr>
        <p:spPr>
          <a:xfrm>
            <a:off x="4833620" y="3670852"/>
            <a:ext cx="320040" cy="8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Multiply 23"/>
          <p:cNvSpPr/>
          <p:nvPr/>
        </p:nvSpPr>
        <p:spPr>
          <a:xfrm>
            <a:off x="6005830" y="3430865"/>
            <a:ext cx="457200" cy="7620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4"/>
          <a:srcRect l="51667" t="50000" r="25000" b="38148"/>
          <a:stretch/>
        </p:blipFill>
        <p:spPr>
          <a:xfrm>
            <a:off x="2735580" y="5330224"/>
            <a:ext cx="5036820" cy="1219200"/>
          </a:xfrm>
          <a:prstGeom prst="rect">
            <a:avLst/>
          </a:prstGeom>
        </p:spPr>
      </p:pic>
      <p:cxnSp>
        <p:nvCxnSpPr>
          <p:cNvPr id="26" name="Straight Arrow Connector 25"/>
          <p:cNvCxnSpPr/>
          <p:nvPr/>
        </p:nvCxnSpPr>
        <p:spPr>
          <a:xfrm>
            <a:off x="3368040" y="5638800"/>
            <a:ext cx="1252728" cy="0"/>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p:cNvCxnSpPr/>
          <p:nvPr/>
        </p:nvCxnSpPr>
        <p:spPr>
          <a:xfrm>
            <a:off x="4593336" y="5638800"/>
            <a:ext cx="1252728" cy="0"/>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32" name="Straight Arrow Connector 31"/>
          <p:cNvCxnSpPr/>
          <p:nvPr/>
        </p:nvCxnSpPr>
        <p:spPr>
          <a:xfrm>
            <a:off x="5791200" y="5638800"/>
            <a:ext cx="1252728" cy="0"/>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sp>
        <p:nvSpPr>
          <p:cNvPr id="33" name="Oval 32"/>
          <p:cNvSpPr/>
          <p:nvPr/>
        </p:nvSpPr>
        <p:spPr>
          <a:xfrm>
            <a:off x="3200400" y="5833981"/>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3832860" y="5841534"/>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593336" y="5856606"/>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402580" y="5828897"/>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6099048" y="5828897"/>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795516" y="5823061"/>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7491984" y="5835698"/>
            <a:ext cx="167640" cy="2116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48912239"/>
      </p:ext>
    </p:extLst>
  </p:cSld>
  <p:clrMapOvr>
    <a:masterClrMapping/>
  </p:clrMapOvr>
  <mc:AlternateContent xmlns:mc="http://schemas.openxmlformats.org/markup-compatibility/2006" xmlns:p14="http://schemas.microsoft.com/office/powerpoint/2010/main">
    <mc:Choice Requires="p14">
      <p:transition spd="slow" p14:dur="2000" advTm="22825"/>
    </mc:Choice>
    <mc:Fallback xmlns="">
      <p:transition spd="slow" advTm="228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6" presetClass="entr" presetSubtype="32"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out)">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circle(out)">
                                      <p:cBhvr>
                                        <p:cTn id="24" dur="500"/>
                                        <p:tgtEl>
                                          <p:spTgt spid="33"/>
                                        </p:tgtEl>
                                      </p:cBhvr>
                                    </p:animEffect>
                                  </p:childTnLst>
                                </p:cTn>
                              </p:par>
                            </p:childTnLst>
                          </p:cTn>
                        </p:par>
                        <p:par>
                          <p:cTn id="25" fill="hold">
                            <p:stCondLst>
                              <p:cond delay="500"/>
                            </p:stCondLst>
                            <p:childTnLst>
                              <p:par>
                                <p:cTn id="26" presetID="6" presetClass="entr" presetSubtype="32"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circle(out)">
                                      <p:cBhvr>
                                        <p:cTn id="28" dur="500"/>
                                        <p:tgtEl>
                                          <p:spTgt spid="34"/>
                                        </p:tgtEl>
                                      </p:cBhvr>
                                    </p:animEffect>
                                  </p:childTnLst>
                                </p:cTn>
                              </p:par>
                            </p:childTnLst>
                          </p:cTn>
                        </p:par>
                        <p:par>
                          <p:cTn id="29" fill="hold">
                            <p:stCondLst>
                              <p:cond delay="1000"/>
                            </p:stCondLst>
                            <p:childTnLst>
                              <p:par>
                                <p:cTn id="30" presetID="6" presetClass="entr" presetSubtype="32"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circle(out)">
                                      <p:cBhvr>
                                        <p:cTn id="32" dur="500"/>
                                        <p:tgtEl>
                                          <p:spTgt spid="35"/>
                                        </p:tgtEl>
                                      </p:cBhvr>
                                    </p:animEffect>
                                  </p:childTnLst>
                                </p:cTn>
                              </p:par>
                            </p:childTnLst>
                          </p:cTn>
                        </p:par>
                        <p:par>
                          <p:cTn id="33" fill="hold">
                            <p:stCondLst>
                              <p:cond delay="1500"/>
                            </p:stCondLst>
                            <p:childTnLst>
                              <p:par>
                                <p:cTn id="34" presetID="6" presetClass="entr" presetSubtype="32"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circle(out)">
                                      <p:cBhvr>
                                        <p:cTn id="36" dur="500"/>
                                        <p:tgtEl>
                                          <p:spTgt spid="36"/>
                                        </p:tgtEl>
                                      </p:cBhvr>
                                    </p:animEffect>
                                  </p:childTnLst>
                                </p:cTn>
                              </p:par>
                            </p:childTnLst>
                          </p:cTn>
                        </p:par>
                        <p:par>
                          <p:cTn id="37" fill="hold">
                            <p:stCondLst>
                              <p:cond delay="2000"/>
                            </p:stCondLst>
                            <p:childTnLst>
                              <p:par>
                                <p:cTn id="38" presetID="6" presetClass="entr" presetSubtype="32"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circle(out)">
                                      <p:cBhvr>
                                        <p:cTn id="40" dur="500"/>
                                        <p:tgtEl>
                                          <p:spTgt spid="37"/>
                                        </p:tgtEl>
                                      </p:cBhvr>
                                    </p:animEffect>
                                  </p:childTnLst>
                                </p:cTn>
                              </p:par>
                            </p:childTnLst>
                          </p:cTn>
                        </p:par>
                        <p:par>
                          <p:cTn id="41" fill="hold">
                            <p:stCondLst>
                              <p:cond delay="2500"/>
                            </p:stCondLst>
                            <p:childTnLst>
                              <p:par>
                                <p:cTn id="42" presetID="6" presetClass="entr" presetSubtype="32"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circle(out)">
                                      <p:cBhvr>
                                        <p:cTn id="44" dur="500"/>
                                        <p:tgtEl>
                                          <p:spTgt spid="38"/>
                                        </p:tgtEl>
                                      </p:cBhvr>
                                    </p:animEffect>
                                  </p:childTnLst>
                                </p:cTn>
                              </p:par>
                            </p:childTnLst>
                          </p:cTn>
                        </p:par>
                        <p:par>
                          <p:cTn id="45" fill="hold">
                            <p:stCondLst>
                              <p:cond delay="3000"/>
                            </p:stCondLst>
                            <p:childTnLst>
                              <p:par>
                                <p:cTn id="46" presetID="6" presetClass="entr" presetSubtype="32"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circle(out)">
                                      <p:cBhvr>
                                        <p:cTn id="48" dur="500"/>
                                        <p:tgtEl>
                                          <p:spTgt spid="39"/>
                                        </p:tgtEl>
                                      </p:cBhvr>
                                    </p:animEffect>
                                  </p:childTnLst>
                                </p:cTn>
                              </p:par>
                            </p:childTnLst>
                          </p:cTn>
                        </p:par>
                        <p:par>
                          <p:cTn id="49" fill="hold">
                            <p:stCondLst>
                              <p:cond delay="3500"/>
                            </p:stCondLst>
                            <p:childTnLst>
                              <p:par>
                                <p:cTn id="50" presetID="47" presetClass="entr" presetSubtype="0"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7" presetClass="entr" presetSubtype="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1000"/>
                                        <p:tgtEl>
                                          <p:spTgt spid="31"/>
                                        </p:tgtEl>
                                      </p:cBhvr>
                                    </p:animEffect>
                                    <p:anim calcmode="lin" valueType="num">
                                      <p:cBhvr>
                                        <p:cTn id="59" dur="1000" fill="hold"/>
                                        <p:tgtEl>
                                          <p:spTgt spid="31"/>
                                        </p:tgtEl>
                                        <p:attrNameLst>
                                          <p:attrName>ppt_x</p:attrName>
                                        </p:attrNameLst>
                                      </p:cBhvr>
                                      <p:tavLst>
                                        <p:tav tm="0">
                                          <p:val>
                                            <p:strVal val="#ppt_x"/>
                                          </p:val>
                                        </p:tav>
                                        <p:tav tm="100000">
                                          <p:val>
                                            <p:strVal val="#ppt_x"/>
                                          </p:val>
                                        </p:tav>
                                      </p:tavLst>
                                    </p:anim>
                                    <p:anim calcmode="lin" valueType="num">
                                      <p:cBhvr>
                                        <p:cTn id="60" dur="1000" fill="hold"/>
                                        <p:tgtEl>
                                          <p:spTgt spid="31"/>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7" presetClass="entr" presetSubtype="0"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3" grpId="0" animBg="1"/>
      <p:bldP spid="34" grpId="0" animBg="1"/>
      <p:bldP spid="35" grpId="0" animBg="1"/>
      <p:bldP spid="36" grpId="0" animBg="1"/>
      <p:bldP spid="37" grpId="0" animBg="1"/>
      <p:bldP spid="38" grpId="0" animBg="1"/>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Times New Roman" panose="02020603050405020304" pitchFamily="18" charset="0"/>
                <a:cs typeface="Times New Roman" panose="02020603050405020304" pitchFamily="18" charset="0"/>
              </a:rPr>
              <a:t>AV block 1st degree</a:t>
            </a:r>
            <a:endParaRPr lang="en-US" sz="36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7681" t="43574" r="37304" b="30094"/>
          <a:stretch/>
        </p:blipFill>
        <p:spPr>
          <a:xfrm>
            <a:off x="326571" y="2971800"/>
            <a:ext cx="8490858" cy="2286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041278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84632"/>
            <a:ext cx="8229600" cy="1609344"/>
          </a:xfrm>
        </p:spPr>
        <p:txBody>
          <a:bodyPr>
            <a:normAutofit/>
          </a:bodyPr>
          <a:lstStyle/>
          <a:p>
            <a:r>
              <a:rPr lang="sr-Latn-RS" sz="3600" b="1" dirty="0" smtClean="0">
                <a:latin typeface="Times New Roman" panose="02020603050405020304" pitchFamily="18" charset="0"/>
                <a:cs typeface="Times New Roman" panose="02020603050405020304" pitchFamily="18" charset="0"/>
              </a:rPr>
              <a:t>AV block 2nd degree –MOBITZ 1</a:t>
            </a:r>
            <a:endParaRPr lang="en-US" sz="3600" b="1"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rotWithShape="1">
          <a:blip r:embed="rId2"/>
          <a:srcRect l="8738" t="22884" r="37304" b="28213"/>
          <a:stretch/>
        </p:blipFill>
        <p:spPr>
          <a:xfrm>
            <a:off x="838200" y="2362200"/>
            <a:ext cx="7174523"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92745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84632"/>
            <a:ext cx="8229600" cy="1609344"/>
          </a:xfrm>
        </p:spPr>
        <p:txBody>
          <a:bodyPr>
            <a:normAutofit/>
          </a:bodyPr>
          <a:lstStyle/>
          <a:p>
            <a:r>
              <a:rPr lang="sr-Latn-RS" sz="3600" b="1" dirty="0" smtClean="0">
                <a:latin typeface="Times New Roman" panose="02020603050405020304" pitchFamily="18" charset="0"/>
                <a:cs typeface="Times New Roman" panose="02020603050405020304" pitchFamily="18" charset="0"/>
              </a:rPr>
              <a:t>AV block 2nd degree –MOBITZ 2</a:t>
            </a:r>
            <a:endParaRPr lang="en-US" sz="36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8738" t="21003" r="33073" b="11285"/>
          <a:stretch/>
        </p:blipFill>
        <p:spPr>
          <a:xfrm>
            <a:off x="838200" y="1981200"/>
            <a:ext cx="6984999"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91554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Times New Roman" panose="02020603050405020304" pitchFamily="18" charset="0"/>
                <a:cs typeface="Times New Roman" panose="02020603050405020304" pitchFamily="18" charset="0"/>
              </a:rPr>
              <a:t>AV block 3rd degree</a:t>
            </a:r>
            <a:endParaRPr lang="en-US" sz="3600" b="1" dirty="0">
              <a:latin typeface="Times New Roman" panose="02020603050405020304" pitchFamily="18" charset="0"/>
              <a:cs typeface="Times New Roman" panose="02020603050405020304" pitchFamily="18" charset="0"/>
            </a:endParaRPr>
          </a:p>
        </p:txBody>
      </p:sp>
      <p:pic>
        <p:nvPicPr>
          <p:cNvPr id="5" name="Content Placeholder 4"/>
          <p:cNvPicPr>
            <a:picLocks noGrp="1" noChangeAspect="1"/>
          </p:cNvPicPr>
          <p:nvPr>
            <p:ph idx="1"/>
          </p:nvPr>
        </p:nvPicPr>
        <p:blipFill rotWithShape="1">
          <a:blip r:embed="rId2"/>
          <a:srcRect l="17202" t="34169" r="22492" b="9404"/>
          <a:stretch/>
        </p:blipFill>
        <p:spPr>
          <a:xfrm>
            <a:off x="657225" y="2514600"/>
            <a:ext cx="6949440"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9680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05000"/>
            <a:ext cx="7772400" cy="4114800"/>
          </a:xfrm>
        </p:spPr>
        <p:txBody>
          <a:bodyPr>
            <a:normAutofit/>
          </a:bodyPr>
          <a:lstStyle/>
          <a:p>
            <a:pPr algn="just">
              <a:lnSpc>
                <a:spcPct val="80000"/>
              </a:lnSpc>
            </a:pPr>
            <a:r>
              <a:rPr lang="en-US" altLang="en-US" dirty="0">
                <a:latin typeface="Times New Roman" panose="02020603050405020304" pitchFamily="18" charset="0"/>
                <a:cs typeface="Times New Roman" panose="02020603050405020304" pitchFamily="18" charset="0"/>
              </a:rPr>
              <a:t>Conduction of impulses through the left or right branch of the intraventricular bundle is difficult/completely interrupted, due to which the myocardium of the ventricles is stimulated by alternative pathways, which slows down the depolarization of the ventricle and leads to its later contraction and asynchronous operation of the ventricles.</a:t>
            </a:r>
          </a:p>
          <a:p>
            <a:pPr algn="just">
              <a:lnSpc>
                <a:spcPct val="80000"/>
              </a:lnSpc>
            </a:pPr>
            <a:r>
              <a:rPr lang="en-US" altLang="en-US" dirty="0">
                <a:latin typeface="Times New Roman" panose="02020603050405020304" pitchFamily="18" charset="0"/>
                <a:cs typeface="Times New Roman" panose="02020603050405020304" pitchFamily="18" charset="0"/>
              </a:rPr>
              <a:t>The heart rate does not have to be changed</a:t>
            </a:r>
          </a:p>
          <a:p>
            <a:pPr algn="just">
              <a:lnSpc>
                <a:spcPct val="80000"/>
              </a:lnSpc>
            </a:pPr>
            <a:endParaRPr lang="en-US" altLang="en-US" dirty="0">
              <a:latin typeface="Times New Roman" panose="02020603050405020304" pitchFamily="18" charset="0"/>
              <a:cs typeface="Times New Roman" panose="02020603050405020304" pitchFamily="18" charset="0"/>
            </a:endParaRPr>
          </a:p>
          <a:p>
            <a:pPr algn="just">
              <a:lnSpc>
                <a:spcPct val="80000"/>
              </a:lnSpc>
            </a:pPr>
            <a:r>
              <a:rPr lang="sr-Latn-RS" altLang="en-US" dirty="0" smtClean="0">
                <a:latin typeface="Times New Roman" panose="02020603050405020304" pitchFamily="18" charset="0"/>
                <a:cs typeface="Times New Roman" panose="02020603050405020304" pitchFamily="18" charset="0"/>
              </a:rPr>
              <a:t>CLASSIFICATION</a:t>
            </a:r>
            <a:r>
              <a:rPr lang="en-U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lvl="1" algn="just">
              <a:lnSpc>
                <a:spcPct val="80000"/>
              </a:lnSpc>
            </a:pPr>
            <a:r>
              <a:rPr lang="en-US" altLang="en-US" dirty="0">
                <a:latin typeface="Times New Roman" panose="02020603050405020304" pitchFamily="18" charset="0"/>
                <a:cs typeface="Times New Roman" panose="02020603050405020304" pitchFamily="18" charset="0"/>
              </a:rPr>
              <a:t>Left Bundle Branch Block (LBBB)</a:t>
            </a:r>
          </a:p>
          <a:p>
            <a:pPr lvl="1" algn="just">
              <a:lnSpc>
                <a:spcPct val="80000"/>
              </a:lnSpc>
            </a:pPr>
            <a:r>
              <a:rPr lang="en-US" altLang="en-US" dirty="0">
                <a:latin typeface="Times New Roman" panose="02020603050405020304" pitchFamily="18" charset="0"/>
                <a:cs typeface="Times New Roman" panose="02020603050405020304" pitchFamily="18" charset="0"/>
              </a:rPr>
              <a:t>Right Bundle Branch Block (RBBB)</a:t>
            </a:r>
          </a:p>
          <a:p>
            <a:pPr lvl="1" algn="just">
              <a:lnSpc>
                <a:spcPct val="80000"/>
              </a:lnSpc>
            </a:pPr>
            <a:r>
              <a:rPr lang="en-US" altLang="en-US" dirty="0">
                <a:latin typeface="Times New Roman" panose="02020603050405020304" pitchFamily="18" charset="0"/>
                <a:cs typeface="Times New Roman" panose="02020603050405020304" pitchFamily="18" charset="0"/>
              </a:rPr>
              <a:t>Anterior left </a:t>
            </a:r>
            <a:r>
              <a:rPr lang="en-US" altLang="en-US" dirty="0" err="1">
                <a:latin typeface="Times New Roman" panose="02020603050405020304" pitchFamily="18" charset="0"/>
                <a:cs typeface="Times New Roman" panose="02020603050405020304" pitchFamily="18" charset="0"/>
              </a:rPr>
              <a:t>hemiblock</a:t>
            </a:r>
            <a:endParaRPr lang="en-US" altLang="en-US" dirty="0">
              <a:latin typeface="Times New Roman" panose="02020603050405020304" pitchFamily="18" charset="0"/>
              <a:cs typeface="Times New Roman" panose="02020603050405020304" pitchFamily="18" charset="0"/>
            </a:endParaRPr>
          </a:p>
          <a:p>
            <a:pPr lvl="1" algn="just">
              <a:lnSpc>
                <a:spcPct val="80000"/>
              </a:lnSpc>
            </a:pPr>
            <a:r>
              <a:rPr lang="en-US" altLang="en-US" dirty="0">
                <a:latin typeface="Times New Roman" panose="02020603050405020304" pitchFamily="18" charset="0"/>
                <a:cs typeface="Times New Roman" panose="02020603050405020304" pitchFamily="18" charset="0"/>
              </a:rPr>
              <a:t>Posterior left </a:t>
            </a:r>
            <a:r>
              <a:rPr lang="en-US" altLang="en-US" dirty="0" err="1">
                <a:latin typeface="Times New Roman" panose="02020603050405020304" pitchFamily="18" charset="0"/>
                <a:cs typeface="Times New Roman" panose="02020603050405020304" pitchFamily="18" charset="0"/>
              </a:rPr>
              <a:t>hemiblock</a:t>
            </a:r>
            <a:endParaRPr lang="en-US" altLang="en-US" dirty="0">
              <a:solidFill>
                <a:schemeClr val="tx1"/>
              </a:solidFill>
              <a:latin typeface="Times New Roman" panose="02020603050405020304" pitchFamily="18" charset="0"/>
              <a:cs typeface="Times New Roman" panose="02020603050405020304" pitchFamily="18" charset="0"/>
            </a:endParaRPr>
          </a:p>
          <a:p>
            <a:pPr algn="just">
              <a:lnSpc>
                <a:spcPct val="80000"/>
              </a:lnSpc>
              <a:buNone/>
            </a:pPr>
            <a:endParaRPr lang="sr-Latn-CS" altLang="en-US" dirty="0"/>
          </a:p>
          <a:p>
            <a:endParaRPr lang="en-US" dirty="0"/>
          </a:p>
        </p:txBody>
      </p:sp>
      <p:sp>
        <p:nvSpPr>
          <p:cNvPr id="4"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BUNDLE BRANCH BLOCKS</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9213363"/>
      </p:ext>
    </p:extLst>
  </p:cSld>
  <p:clrMapOvr>
    <a:masterClrMapping/>
  </p:clrMapOvr>
  <mc:AlternateContent xmlns:mc="http://schemas.openxmlformats.org/markup-compatibility/2006" xmlns:p14="http://schemas.microsoft.com/office/powerpoint/2010/main">
    <mc:Choice Requires="p14">
      <p:transition spd="slow" p14:dur="2000" advTm="32868"/>
    </mc:Choice>
    <mc:Fallback xmlns="">
      <p:transition spd="slow" advTm="32868"/>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Times New Roman" panose="02020603050405020304" pitchFamily="18" charset="0"/>
                <a:cs typeface="Times New Roman" panose="02020603050405020304" pitchFamily="18" charset="0"/>
              </a:rPr>
              <a:t>LEFT BUNDLE BRANCH BLOCK</a:t>
            </a:r>
            <a:endParaRPr lang="en-US" sz="36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2971" t="39812" r="37304" b="15047"/>
          <a:stretch/>
        </p:blipFill>
        <p:spPr>
          <a:xfrm>
            <a:off x="990600" y="2438400"/>
            <a:ext cx="7162800"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84960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Times New Roman" panose="02020603050405020304" pitchFamily="18" charset="0"/>
                <a:cs typeface="Times New Roman" panose="02020603050405020304" pitchFamily="18" charset="0"/>
              </a:rPr>
              <a:t>RIGHT </a:t>
            </a:r>
            <a:r>
              <a:rPr lang="sr-Latn-RS" sz="3600" b="1" dirty="0">
                <a:latin typeface="Times New Roman" panose="02020603050405020304" pitchFamily="18" charset="0"/>
                <a:cs typeface="Times New Roman" panose="02020603050405020304" pitchFamily="18" charset="0"/>
              </a:rPr>
              <a:t>BUNDLE BRANCH BLOCK</a:t>
            </a:r>
            <a:endParaRPr lang="en-US" sz="3600" b="1" dirty="0">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rotWithShape="1">
          <a:blip r:embed="rId2"/>
          <a:srcRect l="16321" t="34169" r="42593" b="39499"/>
          <a:stretch/>
        </p:blipFill>
        <p:spPr>
          <a:xfrm>
            <a:off x="762000" y="2819400"/>
            <a:ext cx="7609115" cy="27432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2054908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THERAPY</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564851075"/>
              </p:ext>
            </p:extLst>
          </p:nvPr>
        </p:nvGraphicFramePr>
        <p:xfrm>
          <a:off x="1524000" y="2133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4238511"/>
      </p:ext>
    </p:extLst>
  </p:cSld>
  <p:clrMapOvr>
    <a:masterClrMapping/>
  </p:clrMapOvr>
  <mc:AlternateContent xmlns:mc="http://schemas.openxmlformats.org/markup-compatibility/2006" xmlns:p14="http://schemas.microsoft.com/office/powerpoint/2010/main">
    <mc:Choice Requires="p14">
      <p:transition spd="slow" p14:dur="2000" advTm="7200"/>
    </mc:Choice>
    <mc:Fallback xmlns="">
      <p:transition spd="slow" advTm="72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47800"/>
            <a:ext cx="7734300" cy="4886036"/>
          </a:xfrm>
          <a:solidFill>
            <a:schemeClr val="accent1">
              <a:lumMod val="75000"/>
            </a:schemeClr>
          </a:solidFill>
          <a:scene3d>
            <a:camera prst="orthographicFront"/>
            <a:lightRig rig="threePt" dir="t"/>
          </a:scene3d>
          <a:sp3d>
            <a:bevelT w="114300" prst="artDeco"/>
          </a:sp3d>
        </p:spPr>
        <p:txBody>
          <a:bodyPr>
            <a:noAutofit/>
          </a:bodyPr>
          <a:lstStyle/>
          <a:p>
            <a:pPr marL="0" indent="0">
              <a:buNone/>
            </a:pPr>
            <a:endParaRPr lang="sr-Cyrl-RS" sz="2000" dirty="0" smtClean="0">
              <a:solidFill>
                <a:schemeClr val="bg1"/>
              </a:solidFill>
              <a:latin typeface="Times New Roman" panose="02020603050405020304" pitchFamily="18" charset="0"/>
              <a:cs typeface="Times New Roman" panose="02020603050405020304" pitchFamily="18" charset="0"/>
            </a:endParaRPr>
          </a:p>
          <a:p>
            <a:pPr lvl="1"/>
            <a:r>
              <a:rPr lang="en-US" sz="2000" dirty="0">
                <a:solidFill>
                  <a:schemeClr val="bg1"/>
                </a:solidFill>
                <a:latin typeface="Times New Roman" panose="02020603050405020304" pitchFamily="18" charset="0"/>
                <a:cs typeface="Times New Roman" panose="02020603050405020304" pitchFamily="18" charset="0"/>
              </a:rPr>
              <a:t>Transient loss of consciousness as a consequence of short-term global cerebral </a:t>
            </a:r>
            <a:r>
              <a:rPr lang="en-US" sz="2000" dirty="0" err="1">
                <a:solidFill>
                  <a:schemeClr val="bg1"/>
                </a:solidFill>
                <a:latin typeface="Times New Roman" panose="02020603050405020304" pitchFamily="18" charset="0"/>
                <a:cs typeface="Times New Roman" panose="02020603050405020304" pitchFamily="18" charset="0"/>
              </a:rPr>
              <a:t>hypoperfusion</a:t>
            </a:r>
            <a:r>
              <a:rPr lang="en-US" sz="2000" dirty="0">
                <a:solidFill>
                  <a:schemeClr val="bg1"/>
                </a:solidFill>
                <a:latin typeface="Times New Roman" panose="02020603050405020304" pitchFamily="18" charset="0"/>
                <a:cs typeface="Times New Roman" panose="02020603050405020304" pitchFamily="18" charset="0"/>
              </a:rPr>
              <a:t>, which is characterized by rapid onset, short duration and spontaneous complete recovery.</a:t>
            </a:r>
          </a:p>
          <a:p>
            <a:pPr lvl="1"/>
            <a:endParaRPr lang="en-US" sz="2000" dirty="0">
              <a:solidFill>
                <a:schemeClr val="bg1"/>
              </a:solidFill>
              <a:latin typeface="Times New Roman" panose="02020603050405020304" pitchFamily="18" charset="0"/>
              <a:cs typeface="Times New Roman" panose="02020603050405020304" pitchFamily="18" charset="0"/>
            </a:endParaRPr>
          </a:p>
          <a:p>
            <a:pPr lvl="1"/>
            <a:endParaRPr lang="en-US" sz="2000" dirty="0">
              <a:solidFill>
                <a:schemeClr val="bg1"/>
              </a:solidFill>
              <a:latin typeface="Times New Roman" panose="02020603050405020304" pitchFamily="18" charset="0"/>
              <a:cs typeface="Times New Roman" panose="02020603050405020304" pitchFamily="18" charset="0"/>
            </a:endParaRPr>
          </a:p>
          <a:p>
            <a:pPr lvl="1"/>
            <a:r>
              <a:rPr lang="sr-Latn-RS" sz="2000" dirty="0" smtClean="0">
                <a:solidFill>
                  <a:schemeClr val="bg1"/>
                </a:solidFill>
                <a:latin typeface="Times New Roman" panose="02020603050405020304" pitchFamily="18" charset="0"/>
                <a:cs typeface="Times New Roman" panose="02020603050405020304" pitchFamily="18" charset="0"/>
              </a:rPr>
              <a:t>Classification</a:t>
            </a:r>
            <a:r>
              <a:rPr lang="en-US" sz="2000" dirty="0" smtClean="0">
                <a:solidFill>
                  <a:schemeClr val="bg1"/>
                </a:solidFill>
                <a:latin typeface="Times New Roman" panose="02020603050405020304" pitchFamily="18" charset="0"/>
                <a:cs typeface="Times New Roman" panose="02020603050405020304" pitchFamily="18" charset="0"/>
              </a:rPr>
              <a:t>:</a:t>
            </a:r>
            <a:endParaRPr lang="en-US" sz="2000" dirty="0">
              <a:solidFill>
                <a:schemeClr val="bg1"/>
              </a:solidFill>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r>
              <a:rPr lang="en-US" sz="2000" dirty="0" smtClean="0">
                <a:solidFill>
                  <a:schemeClr val="bg1"/>
                </a:solidFill>
                <a:latin typeface="Times New Roman" panose="02020603050405020304" pitchFamily="18" charset="0"/>
                <a:cs typeface="Times New Roman" panose="02020603050405020304" pitchFamily="18" charset="0"/>
              </a:rPr>
              <a:t>Reflex</a:t>
            </a:r>
            <a:endParaRPr lang="en-US" sz="2000" dirty="0">
              <a:solidFill>
                <a:schemeClr val="bg1"/>
              </a:solidFill>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r>
              <a:rPr lang="en-US" sz="2000" dirty="0">
                <a:solidFill>
                  <a:schemeClr val="bg1"/>
                </a:solidFill>
                <a:latin typeface="Times New Roman" panose="02020603050405020304" pitchFamily="18" charset="0"/>
                <a:cs typeface="Times New Roman" panose="02020603050405020304" pitchFamily="18" charset="0"/>
              </a:rPr>
              <a:t>Orthostatic</a:t>
            </a:r>
          </a:p>
          <a:p>
            <a:pPr lvl="1">
              <a:buFont typeface="Wingdings" panose="05000000000000000000" pitchFamily="2" charset="2"/>
              <a:buChar char="q"/>
            </a:pPr>
            <a:r>
              <a:rPr lang="en-US" sz="2000" dirty="0">
                <a:solidFill>
                  <a:schemeClr val="bg1"/>
                </a:solidFill>
                <a:latin typeface="Times New Roman" panose="02020603050405020304" pitchFamily="18" charset="0"/>
                <a:cs typeface="Times New Roman" panose="02020603050405020304" pitchFamily="18" charset="0"/>
              </a:rPr>
              <a:t>Cardiac (the primary cause is heart rhythm disorders)</a:t>
            </a:r>
            <a:r>
              <a:rPr lang="sr-Cyrl-RS" sz="2000" dirty="0" smtClean="0">
                <a:solidFill>
                  <a:schemeClr val="bg1"/>
                </a:solidFill>
                <a:latin typeface="Times New Roman" panose="02020603050405020304" pitchFamily="18" charset="0"/>
                <a:cs typeface="Times New Roman" panose="02020603050405020304" pitchFamily="18" charset="0"/>
              </a:rPr>
              <a:t> </a:t>
            </a:r>
          </a:p>
        </p:txBody>
      </p:sp>
      <p:sp>
        <p:nvSpPr>
          <p:cNvPr id="4" name="Title 1"/>
          <p:cNvSpPr txBox="1">
            <a:spLocks/>
          </p:cNvSpPr>
          <p:nvPr/>
        </p:nvSpPr>
        <p:spPr>
          <a:xfrm>
            <a:off x="457200" y="3048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SYNCOPE</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1033530"/>
      </p:ext>
    </p:extLst>
  </p:cSld>
  <p:clrMapOvr>
    <a:masterClrMapping/>
  </p:clrMapOvr>
  <mc:AlternateContent xmlns:mc="http://schemas.openxmlformats.org/markup-compatibility/2006" xmlns:p14="http://schemas.microsoft.com/office/powerpoint/2010/main">
    <mc:Choice Requires="p14">
      <p:transition spd="slow" p14:dur="2000" advTm="22853"/>
    </mc:Choice>
    <mc:Fallback xmlns="">
      <p:transition spd="slow" advTm="22853"/>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133600"/>
            <a:ext cx="7886700" cy="1371600"/>
          </a:xfrm>
        </p:spPr>
        <p:txBody>
          <a:bodyPr>
            <a:noAutofit/>
          </a:bodyPr>
          <a:lstStyle/>
          <a:p>
            <a:r>
              <a:rPr lang="sr-Latn-RS" sz="1600" b="1" dirty="0" smtClean="0">
                <a:latin typeface="Times New Roman" panose="02020603050405020304" pitchFamily="18" charset="0"/>
                <a:cs typeface="Times New Roman" panose="02020603050405020304" pitchFamily="18" charset="0"/>
              </a:rPr>
              <a:t>bradycardia</a:t>
            </a:r>
            <a:endParaRPr lang="sr-Cyrl-RS" sz="1600" b="1" dirty="0" smtClean="0">
              <a:latin typeface="Times New Roman" panose="02020603050405020304" pitchFamily="18" charset="0"/>
              <a:cs typeface="Times New Roman" panose="02020603050405020304" pitchFamily="18" charset="0"/>
            </a:endParaRPr>
          </a:p>
          <a:p>
            <a:pPr marL="0" indent="0">
              <a:buNone/>
            </a:pPr>
            <a:endParaRPr lang="sr-Cyrl-RS" sz="1600" b="1" dirty="0" smtClean="0">
              <a:latin typeface="Times New Roman" panose="02020603050405020304" pitchFamily="18" charset="0"/>
              <a:cs typeface="Times New Roman" panose="02020603050405020304" pitchFamily="18" charset="0"/>
            </a:endParaRPr>
          </a:p>
          <a:p>
            <a:pPr lvl="1"/>
            <a:r>
              <a:rPr lang="sr-Latn-RS" b="1" dirty="0" smtClean="0">
                <a:latin typeface="Times New Roman" panose="02020603050405020304" pitchFamily="18" charset="0"/>
                <a:cs typeface="Times New Roman" panose="02020603050405020304" pitchFamily="18" charset="0"/>
              </a:rPr>
              <a:t>Patients with symptoms</a:t>
            </a:r>
            <a:endParaRPr lang="sr-Cyrl-RS" b="1" dirty="0" smtClean="0">
              <a:latin typeface="Times New Roman" panose="02020603050405020304" pitchFamily="18" charset="0"/>
              <a:cs typeface="Times New Roman" panose="02020603050405020304" pitchFamily="18" charset="0"/>
            </a:endParaRPr>
          </a:p>
          <a:p>
            <a:pPr lvl="1"/>
            <a:r>
              <a:rPr lang="sr-Latn-RS" b="1" dirty="0" smtClean="0">
                <a:latin typeface="Times New Roman" panose="02020603050405020304" pitchFamily="18" charset="0"/>
                <a:cs typeface="Times New Roman" panose="02020603050405020304" pitchFamily="18" charset="0"/>
              </a:rPr>
              <a:t>pause</a:t>
            </a:r>
            <a:r>
              <a:rPr lang="sr-Cyrl-RS" b="1" dirty="0" smtClean="0">
                <a:latin typeface="Times New Roman" panose="02020603050405020304" pitchFamily="18" charset="0"/>
                <a:cs typeface="Times New Roman" panose="02020603050405020304" pitchFamily="18" charset="0"/>
              </a:rPr>
              <a:t>≥ 2.5 </a:t>
            </a:r>
            <a:r>
              <a:rPr lang="sr-Latn-RS" b="1" dirty="0" smtClean="0">
                <a:latin typeface="Times New Roman" panose="02020603050405020304" pitchFamily="18" charset="0"/>
                <a:cs typeface="Times New Roman" panose="02020603050405020304" pitchFamily="18" charset="0"/>
              </a:rPr>
              <a:t>sek.</a:t>
            </a:r>
            <a:r>
              <a:rPr lang="sr-Cyrl-RS" b="1" dirty="0" smtClean="0">
                <a:latin typeface="Times New Roman" panose="02020603050405020304" pitchFamily="18" charset="0"/>
                <a:cs typeface="Times New Roman" panose="02020603050405020304" pitchFamily="18" charset="0"/>
              </a:rPr>
              <a:t> </a:t>
            </a:r>
            <a:endParaRPr lang="en-US" b="1" dirty="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THERAPY</a:t>
            </a:r>
            <a:endParaRPr lang="en-US" altLang="sr-Latn-RS" b="1" i="1" dirty="0">
              <a:latin typeface="Times New Roman" panose="02020603050405020304" pitchFamily="18" charset="0"/>
              <a:cs typeface="Times New Roman" panose="02020603050405020304" pitchFamily="18" charset="0"/>
            </a:endParaRPr>
          </a:p>
        </p:txBody>
      </p:sp>
      <p:sp>
        <p:nvSpPr>
          <p:cNvPr id="6" name="Rectangle 5"/>
          <p:cNvSpPr/>
          <p:nvPr/>
        </p:nvSpPr>
        <p:spPr>
          <a:xfrm>
            <a:off x="1695450" y="4267200"/>
            <a:ext cx="5410200" cy="2057400"/>
          </a:xfrm>
          <a:prstGeom prst="rect">
            <a:avLst/>
          </a:prstGeom>
          <a:solidFill>
            <a:schemeClr val="accent1">
              <a:lumMod val="75000"/>
            </a:schemeClr>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smtClean="0">
                <a:latin typeface="Times New Roman" panose="02020603050405020304" pitchFamily="18" charset="0"/>
                <a:cs typeface="Times New Roman" panose="02020603050405020304" pitchFamily="18" charset="0"/>
              </a:rPr>
              <a:t>hospitalization</a:t>
            </a:r>
            <a:endParaRPr lang="sr-Cyrl-RS" dirty="0" smtClean="0">
              <a:latin typeface="Times New Roman" panose="02020603050405020304" pitchFamily="18" charset="0"/>
              <a:cs typeface="Times New Roman" panose="02020603050405020304" pitchFamily="18" charset="0"/>
            </a:endParaRPr>
          </a:p>
          <a:p>
            <a:pPr algn="ctr"/>
            <a:endParaRPr lang="sr-Cyrl-RS" dirty="0" smtClean="0">
              <a:latin typeface="Times New Roman" panose="02020603050405020304" pitchFamily="18" charset="0"/>
              <a:cs typeface="Times New Roman" panose="02020603050405020304" pitchFamily="18" charset="0"/>
            </a:endParaRPr>
          </a:p>
          <a:p>
            <a:pPr algn="ctr"/>
            <a:r>
              <a:rPr lang="sr-Latn-RS" dirty="0" smtClean="0">
                <a:latin typeface="Times New Roman" panose="02020603050405020304" pitchFamily="18" charset="0"/>
                <a:cs typeface="Times New Roman" panose="02020603050405020304" pitchFamily="18" charset="0"/>
              </a:rPr>
              <a:t>Atropin max 2.5mg</a:t>
            </a:r>
            <a:endParaRPr lang="sr-Cyrl-RS" dirty="0" smtClean="0">
              <a:latin typeface="Times New Roman" panose="02020603050405020304" pitchFamily="18" charset="0"/>
              <a:cs typeface="Times New Roman" panose="02020603050405020304" pitchFamily="18" charset="0"/>
            </a:endParaRPr>
          </a:p>
          <a:p>
            <a:pPr algn="ctr"/>
            <a:r>
              <a:rPr lang="sr-Latn-RS" dirty="0" smtClean="0">
                <a:latin typeface="Times New Roman" panose="02020603050405020304" pitchFamily="18" charset="0"/>
                <a:cs typeface="Times New Roman" panose="02020603050405020304" pitchFamily="18" charset="0"/>
              </a:rPr>
              <a:t>Temporary pacemaker</a:t>
            </a:r>
          </a:p>
          <a:p>
            <a:pPr algn="ctr"/>
            <a:r>
              <a:rPr lang="sr-Latn-RS" dirty="0" smtClean="0">
                <a:latin typeface="Times New Roman" panose="02020603050405020304" pitchFamily="18" charset="0"/>
                <a:cs typeface="Times New Roman" panose="02020603050405020304" pitchFamily="18" charset="0"/>
              </a:rPr>
              <a:t>Permanent pacemaker</a:t>
            </a:r>
            <a:endParaRPr lang="sr-Cyrl-R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8377087"/>
      </p:ext>
    </p:extLst>
  </p:cSld>
  <p:clrMapOvr>
    <a:masterClrMapping/>
  </p:clrMapOvr>
  <mc:AlternateContent xmlns:mc="http://schemas.openxmlformats.org/markup-compatibility/2006" xmlns:p14="http://schemas.microsoft.com/office/powerpoint/2010/main">
    <mc:Choice Requires="p14">
      <p:transition spd="slow" p14:dur="2000" advTm="34960"/>
    </mc:Choice>
    <mc:Fallback xmlns="">
      <p:transition spd="slow" advTm="3496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THERAPY</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4254661489"/>
              </p:ext>
            </p:extLst>
          </p:nvPr>
        </p:nvGraphicFramePr>
        <p:xfrm>
          <a:off x="2229427" y="20574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127000" y="2082463"/>
            <a:ext cx="2286000" cy="838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sr-Latn-RS" dirty="0" smtClean="0">
                <a:solidFill>
                  <a:schemeClr val="tx1"/>
                </a:solidFill>
                <a:latin typeface="Times New Roman" panose="02020603050405020304" pitchFamily="18" charset="0"/>
                <a:cs typeface="Times New Roman" panose="02020603050405020304" pitchFamily="18" charset="0"/>
              </a:rPr>
              <a:t>asymptomatic</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127000" y="3505200"/>
            <a:ext cx="2286000" cy="78475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sr-Latn-RS" dirty="0" smtClean="0">
                <a:solidFill>
                  <a:schemeClr val="tx1"/>
                </a:solidFill>
                <a:latin typeface="Times New Roman" panose="02020603050405020304" pitchFamily="18" charset="0"/>
                <a:cs typeface="Times New Roman" panose="02020603050405020304" pitchFamily="18" charset="0"/>
              </a:rPr>
              <a:t>symptomatic</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127000" y="4824677"/>
            <a:ext cx="2286000" cy="838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sr-Latn-RS" dirty="0">
                <a:solidFill>
                  <a:schemeClr val="tx1"/>
                </a:solidFill>
                <a:latin typeface="Times New Roman" panose="02020603050405020304" pitchFamily="18" charset="0"/>
                <a:cs typeface="Times New Roman" panose="02020603050405020304" pitchFamily="18" charset="0"/>
              </a:rPr>
              <a:t>symptomatic</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6179508"/>
      </p:ext>
    </p:extLst>
  </p:cSld>
  <p:clrMapOvr>
    <a:masterClrMapping/>
  </p:clrMapOvr>
  <mc:AlternateContent xmlns:mc="http://schemas.openxmlformats.org/markup-compatibility/2006" xmlns:p14="http://schemas.microsoft.com/office/powerpoint/2010/main">
    <mc:Choice Requires="p14">
      <p:transition spd="slow" p14:dur="2000" advTm="31001"/>
    </mc:Choice>
    <mc:Fallback xmlns="">
      <p:transition spd="slow" advTm="31001"/>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2"/>
          <a:srcRect l="37195" t="50858" r="46060" b="17621"/>
          <a:stretch/>
        </p:blipFill>
        <p:spPr>
          <a:xfrm>
            <a:off x="6019800" y="1295400"/>
            <a:ext cx="2662765" cy="28194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THERAPY</a:t>
            </a:r>
            <a:endParaRPr lang="en-US" altLang="sr-Latn-RS" b="1" i="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3"/>
          <a:srcRect l="35937" t="38196" r="46094" b="29860"/>
          <a:stretch/>
        </p:blipFill>
        <p:spPr>
          <a:xfrm>
            <a:off x="6019799" y="4195235"/>
            <a:ext cx="2662765" cy="266276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8"/>
          <p:cNvPicPr>
            <a:picLocks noChangeAspect="1"/>
          </p:cNvPicPr>
          <p:nvPr/>
        </p:nvPicPr>
        <p:blipFill rotWithShape="1">
          <a:blip r:embed="rId4"/>
          <a:srcRect l="42500" t="54668" r="46603" b="23370"/>
          <a:stretch/>
        </p:blipFill>
        <p:spPr>
          <a:xfrm>
            <a:off x="1219200" y="2705100"/>
            <a:ext cx="3505200" cy="4020671"/>
          </a:xfrm>
          <a:prstGeom prst="rect">
            <a:avLst/>
          </a:prstGeom>
        </p:spPr>
      </p:pic>
      <p:sp>
        <p:nvSpPr>
          <p:cNvPr id="11" name="TextBox 10"/>
          <p:cNvSpPr txBox="1"/>
          <p:nvPr/>
        </p:nvSpPr>
        <p:spPr>
          <a:xfrm>
            <a:off x="1062990" y="2187717"/>
            <a:ext cx="33528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r>
              <a:rPr lang="sr-Latn-RS" b="1" dirty="0" smtClean="0">
                <a:solidFill>
                  <a:schemeClr val="bg1"/>
                </a:solidFill>
                <a:latin typeface="Times New Roman" panose="02020603050405020304" pitchFamily="18" charset="0"/>
                <a:cs typeface="Times New Roman" panose="02020603050405020304" pitchFamily="18" charset="0"/>
              </a:rPr>
              <a:t>PERMANENT PACEMAKER</a:t>
            </a:r>
            <a:endParaRPr lang="sr-Cyrl-RS" b="1" dirty="0" smtClean="0">
              <a:solidFill>
                <a:schemeClr val="bg1"/>
              </a:solidFill>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778829"/>
      </p:ext>
    </p:extLst>
  </p:cSld>
  <p:clrMapOvr>
    <a:masterClrMapping/>
  </p:clrMapOvr>
  <mc:AlternateContent xmlns:mc="http://schemas.openxmlformats.org/markup-compatibility/2006" xmlns:p14="http://schemas.microsoft.com/office/powerpoint/2010/main">
    <mc:Choice Requires="p14">
      <p:transition spd="slow" p14:dur="2000" advTm="11409"/>
    </mc:Choice>
    <mc:Fallback xmlns="">
      <p:transition spd="slow" advTm="11409"/>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152400"/>
            <a:ext cx="86868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INDICATIONS </a:t>
            </a:r>
            <a:r>
              <a:rPr lang="sr-Latn-RS" altLang="sr-Latn-RS" b="1" dirty="0" smtClean="0">
                <a:solidFill>
                  <a:schemeClr val="tx2"/>
                </a:solidFill>
                <a:latin typeface="Times New Roman" panose="02020603050405020304" pitchFamily="18" charset="0"/>
                <a:cs typeface="Times New Roman" panose="02020603050405020304" pitchFamily="18" charset="0"/>
              </a:rPr>
              <a:t>FOR PERMANENT PACEMAKER</a:t>
            </a:r>
            <a:endParaRPr lang="en-US" altLang="sr-Latn-RS" b="1" i="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1371600" y="2438400"/>
            <a:ext cx="6858000" cy="313932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marL="285750" indent="-285750">
              <a:buFont typeface="Arial" panose="020B0604020202020204" pitchFamily="34" charset="0"/>
              <a:buChar char="•"/>
            </a:pPr>
            <a:endParaRPr lang="sr-Cyrl-RS" dirty="0" smtClean="0">
              <a:solidFill>
                <a:schemeClr val="bg1"/>
              </a:solidFill>
              <a:latin typeface="Times New Roman" panose="02020603050405020304" pitchFamily="18" charset="0"/>
              <a:cs typeface="Times New Roman" panose="02020603050405020304" pitchFamily="18" charset="0"/>
            </a:endParaRPr>
          </a:p>
          <a:p>
            <a:endParaRPr lang="sr-Cyrl-RS" dirty="0" smtClean="0">
              <a:solidFill>
                <a:schemeClr val="bg1"/>
              </a:solidFill>
              <a:latin typeface="Times New Roman" panose="02020603050405020304" pitchFamily="18" charset="0"/>
              <a:cs typeface="Times New Roman" panose="02020603050405020304" pitchFamily="18" charset="0"/>
            </a:endParaRPr>
          </a:p>
          <a:p>
            <a:pPr marL="742950" lvl="2"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All </a:t>
            </a:r>
            <a:r>
              <a:rPr lang="en-US" b="1" dirty="0" err="1" smtClean="0">
                <a:solidFill>
                  <a:schemeClr val="bg1"/>
                </a:solidFill>
                <a:latin typeface="Times New Roman" panose="02020603050405020304" pitchFamily="18" charset="0"/>
                <a:cs typeface="Times New Roman" panose="02020603050405020304" pitchFamily="18" charset="0"/>
              </a:rPr>
              <a:t>brady</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heart rhythm disturbances with pauses in cardiac work ≥ 2.5 seconds</a:t>
            </a:r>
          </a:p>
          <a:p>
            <a:pPr marL="742950" lvl="2" indent="-285750">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742950" lvl="2"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All symptomatic </a:t>
            </a:r>
            <a:r>
              <a:rPr lang="en-US" b="1" dirty="0" err="1" smtClean="0">
                <a:solidFill>
                  <a:schemeClr val="bg1"/>
                </a:solidFill>
                <a:latin typeface="Times New Roman" panose="02020603050405020304" pitchFamily="18" charset="0"/>
                <a:cs typeface="Times New Roman" panose="02020603050405020304" pitchFamily="18" charset="0"/>
              </a:rPr>
              <a:t>brady</a:t>
            </a:r>
            <a:r>
              <a:rPr lang="en-US" b="1" dirty="0" smtClean="0">
                <a:solidFill>
                  <a:schemeClr val="bg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heart rhythm disturbances with pauses &lt; 2.5 seconds</a:t>
            </a:r>
          </a:p>
          <a:p>
            <a:pPr marL="742950" lvl="2" indent="-285750">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742950" lvl="2"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Patients in whom it is necessary to implant a pacemaker in order to optimize therapy</a:t>
            </a:r>
            <a:r>
              <a:rPr lang="sr-Cyrl-RS" dirty="0" smtClean="0">
                <a:latin typeface="Times New Roman" panose="02020603050405020304" pitchFamily="18" charset="0"/>
                <a:cs typeface="Times New Roman" panose="02020603050405020304" pitchFamily="18" charset="0"/>
              </a:rPr>
              <a:t> </a:t>
            </a:r>
            <a:endParaRPr lang="sr-Cyrl-RS" dirty="0">
              <a:latin typeface="Times New Roman" panose="02020603050405020304" pitchFamily="18" charset="0"/>
              <a:cs typeface="Times New Roman" panose="02020603050405020304" pitchFamily="18" charset="0"/>
            </a:endParaRPr>
          </a:p>
          <a:p>
            <a:r>
              <a:rPr lang="sr-Cyrl-RS" dirty="0" smtClean="0">
                <a:solidFill>
                  <a:schemeClr val="bg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272698372"/>
      </p:ext>
    </p:extLst>
  </p:cSld>
  <p:clrMapOvr>
    <a:masterClrMapping/>
  </p:clrMapOvr>
  <mc:AlternateContent xmlns:mc="http://schemas.openxmlformats.org/markup-compatibility/2006" xmlns:p14="http://schemas.microsoft.com/office/powerpoint/2010/main">
    <mc:Choice Requires="p14">
      <p:transition spd="slow" p14:dur="2000" advTm="59806"/>
    </mc:Choice>
    <mc:Fallback xmlns="">
      <p:transition spd="slow" advTm="59806"/>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42415" y="2133600"/>
            <a:ext cx="6591985" cy="4114800"/>
          </a:xfrm>
        </p:spPr>
        <p:txBody>
          <a:bodyPr>
            <a:normAutofit/>
          </a:bodyPr>
          <a:lstStyle/>
          <a:p>
            <a:r>
              <a:rPr lang="en-US" b="1" dirty="0">
                <a:latin typeface="Times New Roman" panose="02020603050405020304" pitchFamily="18" charset="0"/>
                <a:cs typeface="Times New Roman" panose="02020603050405020304" pitchFamily="18" charset="0"/>
              </a:rPr>
              <a:t>Tachycardia means rapid heart rate (&gt; 100/minute)</a:t>
            </a:r>
          </a:p>
          <a:p>
            <a:r>
              <a:rPr lang="sr-Latn-RS" b="1" dirty="0" smtClean="0">
                <a:latin typeface="Times New Roman" panose="02020603050405020304" pitchFamily="18" charset="0"/>
                <a:cs typeface="Times New Roman" panose="02020603050405020304" pitchFamily="18" charset="0"/>
              </a:rPr>
              <a:t>Signs and symptoms</a:t>
            </a:r>
            <a:r>
              <a:rPr lang="en-US" b="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a:p>
            <a:pPr lvl="1"/>
            <a:r>
              <a:rPr lang="en-US" b="1" dirty="0">
                <a:latin typeface="Times New Roman" panose="02020603050405020304" pitchFamily="18" charset="0"/>
                <a:cs typeface="Times New Roman" panose="02020603050405020304" pitchFamily="18" charset="0"/>
              </a:rPr>
              <a:t>Palpitations</a:t>
            </a:r>
          </a:p>
          <a:p>
            <a:pPr lvl="1"/>
            <a:r>
              <a:rPr lang="en-US" b="1" dirty="0">
                <a:latin typeface="Times New Roman" panose="02020603050405020304" pitchFamily="18" charset="0"/>
                <a:cs typeface="Times New Roman" panose="02020603050405020304" pitchFamily="18" charset="0"/>
              </a:rPr>
              <a:t>Chest pain</a:t>
            </a:r>
          </a:p>
          <a:p>
            <a:pPr lvl="1"/>
            <a:r>
              <a:rPr lang="en-US" b="1" dirty="0">
                <a:latin typeface="Times New Roman" panose="02020603050405020304" pitchFamily="18" charset="0"/>
                <a:cs typeface="Times New Roman" panose="02020603050405020304" pitchFamily="18" charset="0"/>
              </a:rPr>
              <a:t>Vertigo</a:t>
            </a:r>
          </a:p>
          <a:p>
            <a:pPr lvl="1"/>
            <a:r>
              <a:rPr lang="en-US" b="1" dirty="0">
                <a:latin typeface="Times New Roman" panose="02020603050405020304" pitchFamily="18" charset="0"/>
                <a:cs typeface="Times New Roman" panose="02020603050405020304" pitchFamily="18" charset="0"/>
              </a:rPr>
              <a:t>Fainting</a:t>
            </a:r>
          </a:p>
          <a:p>
            <a:endParaRPr lang="en-US" b="1" dirty="0">
              <a:latin typeface="Times New Roman" panose="02020603050405020304" pitchFamily="18" charset="0"/>
              <a:cs typeface="Times New Roman" panose="02020603050405020304" pitchFamily="18" charset="0"/>
            </a:endParaRPr>
          </a:p>
          <a:p>
            <a:r>
              <a:rPr lang="sr-Latn-RS" b="1" dirty="0" smtClean="0">
                <a:latin typeface="Times New Roman" panose="02020603050405020304" pitchFamily="18" charset="0"/>
                <a:cs typeface="Times New Roman" panose="02020603050405020304" pitchFamily="18" charset="0"/>
              </a:rPr>
              <a:t>Classification</a:t>
            </a:r>
            <a:r>
              <a:rPr lang="en-US" b="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a:p>
            <a:pPr lvl="1"/>
            <a:r>
              <a:rPr lang="sr-Latn-RS" b="1" dirty="0" smtClean="0">
                <a:latin typeface="Times New Roman" panose="02020603050405020304" pitchFamily="18" charset="0"/>
                <a:cs typeface="Times New Roman" panose="02020603050405020304" pitchFamily="18" charset="0"/>
              </a:rPr>
              <a:t>supraventricular</a:t>
            </a:r>
            <a:endParaRPr lang="en-US" b="1" dirty="0">
              <a:latin typeface="Times New Roman" panose="02020603050405020304" pitchFamily="18" charset="0"/>
              <a:cs typeface="Times New Roman" panose="02020603050405020304" pitchFamily="18" charset="0"/>
            </a:endParaRPr>
          </a:p>
          <a:p>
            <a:pPr lvl="1"/>
            <a:r>
              <a:rPr lang="sr-Latn-RS" b="1" dirty="0" smtClean="0">
                <a:latin typeface="Times New Roman" panose="02020603050405020304" pitchFamily="18" charset="0"/>
                <a:cs typeface="Times New Roman" panose="02020603050405020304" pitchFamily="18" charset="0"/>
              </a:rPr>
              <a:t>ventricular</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219200" y="228600"/>
            <a:ext cx="69723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TACHY - HEART RHYTHM </a:t>
            </a:r>
            <a:r>
              <a:rPr lang="sr-Latn-RS" altLang="sr-Latn-RS" b="1" dirty="0" smtClean="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923679"/>
      </p:ext>
    </p:extLst>
  </p:cSld>
  <p:clrMapOvr>
    <a:masterClrMapping/>
  </p:clrMapOvr>
  <mc:AlternateContent xmlns:mc="http://schemas.openxmlformats.org/markup-compatibility/2006" xmlns:p14="http://schemas.microsoft.com/office/powerpoint/2010/main">
    <mc:Choice Requires="p14">
      <p:transition spd="slow" p14:dur="2000" advTm="20322"/>
    </mc:Choice>
    <mc:Fallback xmlns="">
      <p:transition spd="slow" advTm="20322"/>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Grp="1" noChangeArrowheads="1"/>
          </p:cNvSpPr>
          <p:nvPr>
            <p:ph idx="1"/>
          </p:nvPr>
        </p:nvSpPr>
        <p:spPr bwMode="auto">
          <a:xfrm>
            <a:off x="838200" y="2590800"/>
            <a:ext cx="6934200" cy="2646878"/>
          </a:xfrm>
          <a:prstGeom prst="rect">
            <a:avLst/>
          </a:prstGeom>
          <a:solidFill>
            <a:schemeClr val="accent1">
              <a:lumMod val="75000"/>
            </a:schemeClr>
          </a:solidFill>
          <a:ln w="9525">
            <a:solidFill>
              <a:srgbClr val="000000"/>
            </a:solidFill>
            <a:miter lim="800000"/>
            <a:headEnd/>
            <a:tailEnd/>
          </a:ln>
          <a:scene3d>
            <a:camera prst="orthographicFront"/>
            <a:lightRig rig="threePt" dir="t"/>
          </a:scene3d>
          <a:sp3d>
            <a:bevelT w="114300" prst="artDeco"/>
          </a:sp3d>
          <a:extLst/>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eaLnBrk="1" hangingPunct="1">
              <a:lnSpc>
                <a:spcPct val="90000"/>
              </a:lnSpc>
              <a:buClr>
                <a:schemeClr val="accent1"/>
              </a:buClr>
              <a:buFont typeface="Wingdings" panose="05000000000000000000" pitchFamily="2" charset="2"/>
              <a:buNone/>
            </a:pPr>
            <a:endParaRPr lang="sr-Latn-CS" altLang="sr-Latn-RS" sz="1200" b="1" dirty="0">
              <a:latin typeface="Times New Roman" panose="02020603050405020304" pitchFamily="18" charset="0"/>
              <a:cs typeface="Times New Roman" panose="02020603050405020304" pitchFamily="18" charset="0"/>
            </a:endParaRPr>
          </a:p>
          <a:p>
            <a:pPr>
              <a:buClr>
                <a:schemeClr val="accent1"/>
              </a:buClr>
              <a:buNone/>
            </a:pPr>
            <a:r>
              <a:rPr lang="sr-Latn-RS" altLang="sr-Latn-RS" sz="1600" b="1" dirty="0" smtClean="0">
                <a:solidFill>
                  <a:schemeClr val="bg1"/>
                </a:solidFill>
                <a:latin typeface="Times New Roman" panose="02020603050405020304" pitchFamily="18" charset="0"/>
                <a:cs typeface="Times New Roman" panose="02020603050405020304" pitchFamily="18" charset="0"/>
              </a:rPr>
              <a:t>ATRIAL HEART RHYTHM </a:t>
            </a:r>
            <a:r>
              <a:rPr lang="sr-Latn-RS" altLang="sr-Latn-RS" sz="1600" b="1" dirty="0">
                <a:solidFill>
                  <a:schemeClr val="bg1"/>
                </a:solidFill>
                <a:latin typeface="Times New Roman" panose="02020603050405020304" pitchFamily="18" charset="0"/>
                <a:cs typeface="Times New Roman" panose="02020603050405020304" pitchFamily="18" charset="0"/>
              </a:rPr>
              <a:t>DISTURBANCES</a:t>
            </a:r>
            <a:endParaRPr lang="sr-Cyrl-RS" altLang="sr-Latn-RS" sz="1600" b="1" dirty="0" smtClean="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Clr>
                <a:schemeClr val="accent1"/>
              </a:buClr>
              <a:buFont typeface="Wingdings" panose="05000000000000000000" pitchFamily="2" charset="2"/>
              <a:buNone/>
            </a:pPr>
            <a:endParaRPr lang="sr-Latn-CS" altLang="sr-Latn-RS" sz="1600" b="1" dirty="0">
              <a:solidFill>
                <a:schemeClr val="bg1"/>
              </a:solidFill>
              <a:latin typeface="Times New Roman" panose="02020603050405020304" pitchFamily="18" charset="0"/>
              <a:cs typeface="Times New Roman" panose="02020603050405020304" pitchFamily="18" charset="0"/>
            </a:endParaRP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Sinus tachycardia (Tachycardia </a:t>
            </a:r>
            <a:r>
              <a:rPr lang="en-US" altLang="sr-Latn-RS" sz="1600" b="1" dirty="0" err="1">
                <a:solidFill>
                  <a:schemeClr val="bg1"/>
                </a:solidFill>
                <a:latin typeface="Times New Roman" panose="02020603050405020304" pitchFamily="18" charset="0"/>
                <a:cs typeface="Times New Roman" panose="02020603050405020304" pitchFamily="18" charset="0"/>
              </a:rPr>
              <a:t>sinusalis</a:t>
            </a:r>
            <a:r>
              <a:rPr lang="en-US" altLang="sr-Latn-RS" sz="1600" b="1" dirty="0">
                <a:solidFill>
                  <a:schemeClr val="bg1"/>
                </a:solidFill>
                <a:latin typeface="Times New Roman" panose="02020603050405020304" pitchFamily="18" charset="0"/>
                <a:cs typeface="Times New Roman" panose="02020603050405020304" pitchFamily="18" charset="0"/>
              </a:rPr>
              <a:t>)</a:t>
            </a: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Atrial </a:t>
            </a:r>
            <a:r>
              <a:rPr lang="en-US" altLang="sr-Latn-RS" sz="1600" b="1" dirty="0" err="1">
                <a:solidFill>
                  <a:schemeClr val="bg1"/>
                </a:solidFill>
                <a:latin typeface="Times New Roman" panose="02020603050405020304" pitchFamily="18" charset="0"/>
                <a:cs typeface="Times New Roman" panose="02020603050405020304" pitchFamily="18" charset="0"/>
              </a:rPr>
              <a:t>extrasystoles</a:t>
            </a:r>
            <a:r>
              <a:rPr lang="en-US" altLang="sr-Latn-RS" sz="1600" b="1" dirty="0">
                <a:solidFill>
                  <a:schemeClr val="bg1"/>
                </a:solidFill>
                <a:latin typeface="Times New Roman" panose="02020603050405020304" pitchFamily="18" charset="0"/>
                <a:cs typeface="Times New Roman" panose="02020603050405020304" pitchFamily="18" charset="0"/>
              </a:rPr>
              <a:t> (</a:t>
            </a:r>
            <a:r>
              <a:rPr lang="en-US" altLang="sr-Latn-RS" sz="1600" b="1" dirty="0" err="1">
                <a:solidFill>
                  <a:schemeClr val="bg1"/>
                </a:solidFill>
                <a:latin typeface="Times New Roman" panose="02020603050405020304" pitchFamily="18" charset="0"/>
                <a:cs typeface="Times New Roman" panose="02020603050405020304" pitchFamily="18" charset="0"/>
              </a:rPr>
              <a:t>Extrasystolae</a:t>
            </a:r>
            <a:r>
              <a:rPr lang="en-US" altLang="sr-Latn-RS" sz="1600" b="1" dirty="0">
                <a:solidFill>
                  <a:schemeClr val="bg1"/>
                </a:solidFill>
                <a:latin typeface="Times New Roman" panose="02020603050405020304" pitchFamily="18" charset="0"/>
                <a:cs typeface="Times New Roman" panose="02020603050405020304" pitchFamily="18" charset="0"/>
              </a:rPr>
              <a:t> </a:t>
            </a:r>
            <a:r>
              <a:rPr lang="en-US" altLang="sr-Latn-RS" sz="1600" b="1" dirty="0" err="1">
                <a:solidFill>
                  <a:schemeClr val="bg1"/>
                </a:solidFill>
                <a:latin typeface="Times New Roman" panose="02020603050405020304" pitchFamily="18" charset="0"/>
                <a:cs typeface="Times New Roman" panose="02020603050405020304" pitchFamily="18" charset="0"/>
              </a:rPr>
              <a:t>atriorum</a:t>
            </a:r>
            <a:r>
              <a:rPr lang="en-US" altLang="sr-Latn-RS" sz="1600" b="1" dirty="0">
                <a:solidFill>
                  <a:schemeClr val="bg1"/>
                </a:solidFill>
                <a:latin typeface="Times New Roman" panose="02020603050405020304" pitchFamily="18" charset="0"/>
                <a:cs typeface="Times New Roman" panose="02020603050405020304" pitchFamily="18" charset="0"/>
              </a:rPr>
              <a:t>)</a:t>
            </a: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Atrial fibrillation (</a:t>
            </a:r>
            <a:r>
              <a:rPr lang="en-US" altLang="sr-Latn-RS" sz="1600" b="1" dirty="0" err="1">
                <a:solidFill>
                  <a:schemeClr val="bg1"/>
                </a:solidFill>
                <a:latin typeface="Times New Roman" panose="02020603050405020304" pitchFamily="18" charset="0"/>
                <a:cs typeface="Times New Roman" panose="02020603050405020304" pitchFamily="18" charset="0"/>
              </a:rPr>
              <a:t>Fibrillatio</a:t>
            </a:r>
            <a:r>
              <a:rPr lang="en-US" altLang="sr-Latn-RS" sz="1600" b="1" dirty="0">
                <a:solidFill>
                  <a:schemeClr val="bg1"/>
                </a:solidFill>
                <a:latin typeface="Times New Roman" panose="02020603050405020304" pitchFamily="18" charset="0"/>
                <a:cs typeface="Times New Roman" panose="02020603050405020304" pitchFamily="18" charset="0"/>
              </a:rPr>
              <a:t> </a:t>
            </a:r>
            <a:r>
              <a:rPr lang="en-US" altLang="sr-Latn-RS" sz="1600" b="1" dirty="0" err="1">
                <a:solidFill>
                  <a:schemeClr val="bg1"/>
                </a:solidFill>
                <a:latin typeface="Times New Roman" panose="02020603050405020304" pitchFamily="18" charset="0"/>
                <a:cs typeface="Times New Roman" panose="02020603050405020304" pitchFamily="18" charset="0"/>
              </a:rPr>
              <a:t>atriorum</a:t>
            </a:r>
            <a:r>
              <a:rPr lang="en-US" altLang="sr-Latn-RS" sz="1600" b="1" dirty="0">
                <a:solidFill>
                  <a:schemeClr val="bg1"/>
                </a:solidFill>
                <a:latin typeface="Times New Roman" panose="02020603050405020304" pitchFamily="18" charset="0"/>
                <a:cs typeface="Times New Roman" panose="02020603050405020304" pitchFamily="18" charset="0"/>
              </a:rPr>
              <a:t>)</a:t>
            </a: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Atrial flutter (Flutter </a:t>
            </a:r>
            <a:r>
              <a:rPr lang="en-US" altLang="sr-Latn-RS" sz="1600" b="1" dirty="0" err="1">
                <a:solidFill>
                  <a:schemeClr val="bg1"/>
                </a:solidFill>
                <a:latin typeface="Times New Roman" panose="02020603050405020304" pitchFamily="18" charset="0"/>
                <a:cs typeface="Times New Roman" panose="02020603050405020304" pitchFamily="18" charset="0"/>
              </a:rPr>
              <a:t>atriorum</a:t>
            </a:r>
            <a:r>
              <a:rPr lang="en-US" altLang="sr-Latn-RS" sz="1600" b="1" dirty="0">
                <a:solidFill>
                  <a:schemeClr val="bg1"/>
                </a:solidFill>
                <a:latin typeface="Times New Roman" panose="02020603050405020304" pitchFamily="18" charset="0"/>
                <a:cs typeface="Times New Roman" panose="02020603050405020304" pitchFamily="18" charset="0"/>
              </a:rPr>
              <a:t>)</a:t>
            </a: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Supraventricular tachycardia (Tachycardia </a:t>
            </a:r>
            <a:r>
              <a:rPr lang="en-US" altLang="sr-Latn-RS" sz="1600" b="1" dirty="0" err="1">
                <a:solidFill>
                  <a:schemeClr val="bg1"/>
                </a:solidFill>
                <a:latin typeface="Times New Roman" panose="02020603050405020304" pitchFamily="18" charset="0"/>
                <a:cs typeface="Times New Roman" panose="02020603050405020304" pitchFamily="18" charset="0"/>
              </a:rPr>
              <a:t>supraventricularis</a:t>
            </a:r>
            <a:r>
              <a:rPr lang="en-US" altLang="sr-Latn-RS" sz="1600" b="1" dirty="0">
                <a:solidFill>
                  <a:schemeClr val="bg1"/>
                </a:solidFill>
                <a:latin typeface="Times New Roman" panose="02020603050405020304" pitchFamily="18" charset="0"/>
                <a:cs typeface="Times New Roman" panose="02020603050405020304" pitchFamily="18" charset="0"/>
              </a:rPr>
              <a:t>)</a:t>
            </a:r>
          </a:p>
          <a:p>
            <a:pPr>
              <a:buClr>
                <a:schemeClr val="accent1"/>
              </a:buClr>
              <a:buNone/>
            </a:pPr>
            <a:r>
              <a:rPr lang="en-US" altLang="sr-Latn-RS" sz="1600" b="1" dirty="0">
                <a:solidFill>
                  <a:schemeClr val="bg1"/>
                </a:solidFill>
                <a:latin typeface="Times New Roman" panose="02020603050405020304" pitchFamily="18" charset="0"/>
                <a:cs typeface="Times New Roman" panose="02020603050405020304" pitchFamily="18" charset="0"/>
              </a:rPr>
              <a:t>Ventricular </a:t>
            </a:r>
            <a:r>
              <a:rPr lang="en-US" altLang="sr-Latn-RS" sz="1600" b="1" dirty="0" err="1">
                <a:solidFill>
                  <a:schemeClr val="bg1"/>
                </a:solidFill>
                <a:latin typeface="Times New Roman" panose="02020603050405020304" pitchFamily="18" charset="0"/>
                <a:cs typeface="Times New Roman" panose="02020603050405020304" pitchFamily="18" charset="0"/>
              </a:rPr>
              <a:t>preexcitation</a:t>
            </a:r>
            <a:r>
              <a:rPr lang="en-US" altLang="sr-Latn-RS" sz="1600" b="1" dirty="0">
                <a:solidFill>
                  <a:schemeClr val="bg1"/>
                </a:solidFill>
                <a:latin typeface="Times New Roman" panose="02020603050405020304" pitchFamily="18" charset="0"/>
                <a:cs typeface="Times New Roman" panose="02020603050405020304" pitchFamily="18" charset="0"/>
              </a:rPr>
              <a:t> syndromes (Wolf-Parkinson-White, </a:t>
            </a:r>
            <a:r>
              <a:rPr lang="en-US" altLang="sr-Latn-RS" sz="1600" b="1" dirty="0" err="1">
                <a:solidFill>
                  <a:schemeClr val="bg1"/>
                </a:solidFill>
                <a:latin typeface="Times New Roman" panose="02020603050405020304" pitchFamily="18" charset="0"/>
                <a:cs typeface="Times New Roman" panose="02020603050405020304" pitchFamily="18" charset="0"/>
              </a:rPr>
              <a:t>Lown</a:t>
            </a:r>
            <a:r>
              <a:rPr lang="en-US" altLang="sr-Latn-RS" sz="1600" b="1" dirty="0">
                <a:solidFill>
                  <a:schemeClr val="bg1"/>
                </a:solidFill>
                <a:latin typeface="Times New Roman" panose="02020603050405020304" pitchFamily="18" charset="0"/>
                <a:cs typeface="Times New Roman" panose="02020603050405020304" pitchFamily="18" charset="0"/>
              </a:rPr>
              <a:t>-</a:t>
            </a:r>
            <a:r>
              <a:rPr lang="en-US" altLang="sr-Latn-RS" sz="1600" b="1" dirty="0" err="1">
                <a:solidFill>
                  <a:schemeClr val="bg1"/>
                </a:solidFill>
                <a:latin typeface="Times New Roman" panose="02020603050405020304" pitchFamily="18" charset="0"/>
                <a:cs typeface="Times New Roman" panose="02020603050405020304" pitchFamily="18" charset="0"/>
              </a:rPr>
              <a:t>Ganong</a:t>
            </a:r>
            <a:r>
              <a:rPr lang="en-US" altLang="sr-Latn-RS" sz="1600" b="1" dirty="0">
                <a:solidFill>
                  <a:schemeClr val="bg1"/>
                </a:solidFill>
                <a:latin typeface="Times New Roman" panose="02020603050405020304" pitchFamily="18" charset="0"/>
                <a:cs typeface="Times New Roman" panose="02020603050405020304" pitchFamily="18" charset="0"/>
              </a:rPr>
              <a:t>-Levine syndrome)</a:t>
            </a:r>
            <a:endParaRPr lang="sr-Latn-CS" altLang="sr-Latn-RS" sz="1200" b="1" dirty="0">
              <a:solidFill>
                <a:schemeClr val="bg1"/>
              </a:solidFill>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457200" y="1473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TACHY - HEART RHYTHM </a:t>
            </a:r>
            <a:r>
              <a:rPr lang="sr-Latn-RS" altLang="sr-Latn-RS" b="1" dirty="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5820534"/>
      </p:ext>
    </p:extLst>
  </p:cSld>
  <p:clrMapOvr>
    <a:masterClrMapping/>
  </p:clrMapOvr>
  <mc:AlternateContent xmlns:mc="http://schemas.openxmlformats.org/markup-compatibility/2006" xmlns:p14="http://schemas.microsoft.com/office/powerpoint/2010/main">
    <mc:Choice Requires="p14">
      <p:transition spd="slow" p14:dur="2000" advTm="18942"/>
    </mc:Choice>
    <mc:Fallback xmlns="">
      <p:transition spd="slow" advTm="18942"/>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800600"/>
            <a:ext cx="2578101" cy="530307"/>
          </a:xfrm>
        </p:spPr>
        <p:txBody>
          <a:bodyPr>
            <a:normAutofit/>
          </a:bodyPr>
          <a:lstStyle/>
          <a:p>
            <a:pPr marL="0" indent="0">
              <a:buNone/>
            </a:pPr>
            <a:r>
              <a:rPr lang="sr-Latn-RS" sz="1800" dirty="0" smtClean="0">
                <a:solidFill>
                  <a:schemeClr val="tx1"/>
                </a:solidFill>
                <a:latin typeface="Times New Roman" panose="02020603050405020304" pitchFamily="18" charset="0"/>
                <a:cs typeface="Times New Roman" panose="02020603050405020304" pitchFamily="18" charset="0"/>
              </a:rPr>
              <a:t>Heart rate 100</a:t>
            </a:r>
            <a:r>
              <a:rPr lang="sr-Latn-RS" sz="1800" dirty="0">
                <a:latin typeface="Times New Roman" panose="02020603050405020304" pitchFamily="18" charset="0"/>
                <a:cs typeface="Times New Roman" panose="02020603050405020304" pitchFamily="18" charset="0"/>
              </a:rPr>
              <a:t> </a:t>
            </a:r>
            <a:r>
              <a:rPr lang="sr-Cyrl-RS" sz="1800" dirty="0" smtClean="0">
                <a:solidFill>
                  <a:schemeClr val="tx1"/>
                </a:solidFill>
                <a:latin typeface="Times New Roman" panose="02020603050405020304" pitchFamily="18" charset="0"/>
                <a:cs typeface="Times New Roman" panose="02020603050405020304" pitchFamily="18" charset="0"/>
              </a:rPr>
              <a:t>&gt;</a:t>
            </a:r>
            <a:r>
              <a:rPr lang="sr-Latn-RS" sz="1800" dirty="0" smtClean="0">
                <a:solidFill>
                  <a:schemeClr val="tx1"/>
                </a:solidFill>
                <a:latin typeface="Times New Roman" panose="02020603050405020304" pitchFamily="18" charset="0"/>
                <a:cs typeface="Times New Roman" panose="02020603050405020304" pitchFamily="18" charset="0"/>
              </a:rPr>
              <a:t>min</a:t>
            </a:r>
            <a:endParaRPr lang="sr-Cyrl-RS" sz="1800" dirty="0" smtClean="0">
              <a:solidFill>
                <a:schemeClr val="tx1"/>
              </a:solidFill>
              <a:latin typeface="Times New Roman" panose="02020603050405020304" pitchFamily="18" charset="0"/>
              <a:cs typeface="Times New Roman" panose="02020603050405020304" pitchFamily="18" charset="0"/>
            </a:endParaRPr>
          </a:p>
          <a:p>
            <a:pPr marL="0" indent="0">
              <a:buNone/>
            </a:pPr>
            <a:endParaRPr lang="sr-Cyrl-RS" dirty="0" smtClean="0">
              <a:solidFill>
                <a:schemeClr val="tx1"/>
              </a:solidFill>
            </a:endParaRPr>
          </a:p>
        </p:txBody>
      </p:sp>
      <p:sp>
        <p:nvSpPr>
          <p:cNvPr id="7" name="TextBox 6"/>
          <p:cNvSpPr txBox="1"/>
          <p:nvPr/>
        </p:nvSpPr>
        <p:spPr>
          <a:xfrm>
            <a:off x="990600" y="2300941"/>
            <a:ext cx="2819400"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Physiological heart rate</a:t>
            </a:r>
            <a:endParaRPr lang="en-US" dirty="0">
              <a:latin typeface="Times New Roman" panose="02020603050405020304" pitchFamily="18" charset="0"/>
              <a:cs typeface="Times New Roman" panose="02020603050405020304" pitchFamily="18" charset="0"/>
            </a:endParaRPr>
          </a:p>
        </p:txBody>
      </p:sp>
      <p:sp>
        <p:nvSpPr>
          <p:cNvPr id="29" name="TextBox 28"/>
          <p:cNvSpPr txBox="1"/>
          <p:nvPr/>
        </p:nvSpPr>
        <p:spPr>
          <a:xfrm>
            <a:off x="6236894" y="1519737"/>
            <a:ext cx="1412673" cy="369332"/>
          </a:xfrm>
          <a:prstGeom prst="rect">
            <a:avLst/>
          </a:prstGeom>
          <a:noFill/>
        </p:spPr>
        <p:txBody>
          <a:bodyPr wrap="square" rtlCol="0">
            <a:spAutoFit/>
          </a:bodyPr>
          <a:lstStyle/>
          <a:p>
            <a:r>
              <a:rPr lang="sr-Cyrl-RS" dirty="0">
                <a:latin typeface="Times New Roman" panose="02020603050405020304" pitchFamily="18" charset="0"/>
                <a:cs typeface="Times New Roman" panose="02020603050405020304" pitchFamily="18" charset="0"/>
              </a:rPr>
              <a:t>3</a:t>
            </a:r>
            <a:r>
              <a:rPr lang="sr-Cyrl-RS" dirty="0" smtClean="0">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sek</a:t>
            </a:r>
            <a:endParaRPr lang="en-US" dirty="0">
              <a:latin typeface="Times New Roman" panose="02020603050405020304" pitchFamily="18" charset="0"/>
              <a:cs typeface="Times New Roman" panose="02020603050405020304" pitchFamily="18" charset="0"/>
            </a:endParaRPr>
          </a:p>
        </p:txBody>
      </p:sp>
      <p:sp>
        <p:nvSpPr>
          <p:cNvPr id="30" name="TextBox 29"/>
          <p:cNvSpPr txBox="1"/>
          <p:nvPr/>
        </p:nvSpPr>
        <p:spPr>
          <a:xfrm>
            <a:off x="6350587" y="3637404"/>
            <a:ext cx="1412673" cy="369332"/>
          </a:xfrm>
          <a:prstGeom prst="rect">
            <a:avLst/>
          </a:prstGeom>
          <a:noFill/>
        </p:spPr>
        <p:txBody>
          <a:bodyPr wrap="square" rtlCol="0">
            <a:spAutoFit/>
          </a:bodyPr>
          <a:lstStyle/>
          <a:p>
            <a:r>
              <a:rPr lang="sr-Cyrl-RS" dirty="0">
                <a:latin typeface="Times New Roman" panose="02020603050405020304" pitchFamily="18" charset="0"/>
                <a:cs typeface="Times New Roman" panose="02020603050405020304" pitchFamily="18" charset="0"/>
              </a:rPr>
              <a:t>3</a:t>
            </a:r>
            <a:r>
              <a:rPr lang="sr-Cyrl-RS" dirty="0" smtClean="0">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sek</a:t>
            </a:r>
            <a:endParaRPr lang="en-US" dirty="0">
              <a:latin typeface="Times New Roman" panose="02020603050405020304" pitchFamily="18" charset="0"/>
              <a:cs typeface="Times New Roman" panose="02020603050405020304" pitchFamily="18" charset="0"/>
            </a:endParaRPr>
          </a:p>
        </p:txBody>
      </p:sp>
      <p:pic>
        <p:nvPicPr>
          <p:cNvPr id="34" name="Picture 33"/>
          <p:cNvPicPr>
            <a:picLocks noChangeAspect="1"/>
          </p:cNvPicPr>
          <p:nvPr/>
        </p:nvPicPr>
        <p:blipFill rotWithShape="1">
          <a:blip r:embed="rId3"/>
          <a:srcRect l="51250" t="39630" r="24167" b="49259"/>
          <a:stretch/>
        </p:blipFill>
        <p:spPr>
          <a:xfrm>
            <a:off x="3667818" y="1990530"/>
            <a:ext cx="4385139" cy="1143000"/>
          </a:xfrm>
          <a:prstGeom prst="rect">
            <a:avLst/>
          </a:prstGeom>
          <a:ln>
            <a:solidFill>
              <a:schemeClr val="tx1"/>
            </a:solidFill>
          </a:ln>
        </p:spPr>
      </p:pic>
      <p:pic>
        <p:nvPicPr>
          <p:cNvPr id="35" name="Picture 34"/>
          <p:cNvPicPr>
            <a:picLocks noChangeAspect="1"/>
          </p:cNvPicPr>
          <p:nvPr/>
        </p:nvPicPr>
        <p:blipFill rotWithShape="1">
          <a:blip r:embed="rId3"/>
          <a:srcRect l="51250" t="39630" r="34653" b="49259"/>
          <a:stretch/>
        </p:blipFill>
        <p:spPr>
          <a:xfrm>
            <a:off x="6553201" y="1990530"/>
            <a:ext cx="2514600" cy="1143000"/>
          </a:xfrm>
          <a:prstGeom prst="rect">
            <a:avLst/>
          </a:prstGeom>
          <a:ln>
            <a:noFill/>
          </a:ln>
        </p:spPr>
      </p:pic>
      <p:pic>
        <p:nvPicPr>
          <p:cNvPr id="37" name="Picture 36"/>
          <p:cNvPicPr>
            <a:picLocks noChangeAspect="1"/>
          </p:cNvPicPr>
          <p:nvPr/>
        </p:nvPicPr>
        <p:blipFill rotWithShape="1">
          <a:blip r:embed="rId4"/>
          <a:srcRect l="44583" t="38148" r="25000" b="50000"/>
          <a:stretch/>
        </p:blipFill>
        <p:spPr>
          <a:xfrm>
            <a:off x="3662633" y="4376820"/>
            <a:ext cx="5405167" cy="1219200"/>
          </a:xfrm>
          <a:prstGeom prst="rect">
            <a:avLst/>
          </a:prstGeom>
          <a:ln>
            <a:solidFill>
              <a:schemeClr val="tx1"/>
            </a:solidFill>
          </a:ln>
        </p:spPr>
      </p:pic>
      <p:sp>
        <p:nvSpPr>
          <p:cNvPr id="38" name="Freeform 37"/>
          <p:cNvSpPr/>
          <p:nvPr/>
        </p:nvSpPr>
        <p:spPr>
          <a:xfrm>
            <a:off x="3662634" y="2145271"/>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39" name="Freeform 38"/>
          <p:cNvSpPr/>
          <p:nvPr/>
        </p:nvSpPr>
        <p:spPr>
          <a:xfrm>
            <a:off x="5068669" y="2147072"/>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0" name="Freeform 39"/>
          <p:cNvSpPr/>
          <p:nvPr/>
        </p:nvSpPr>
        <p:spPr>
          <a:xfrm>
            <a:off x="4821382" y="2787605"/>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1" name="Freeform 40"/>
          <p:cNvSpPr/>
          <p:nvPr/>
        </p:nvSpPr>
        <p:spPr>
          <a:xfrm>
            <a:off x="6232451" y="2770978"/>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2" name="Freeform 41"/>
          <p:cNvSpPr/>
          <p:nvPr/>
        </p:nvSpPr>
        <p:spPr>
          <a:xfrm>
            <a:off x="6516308" y="2133777"/>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3" name="Freeform 42"/>
          <p:cNvSpPr/>
          <p:nvPr/>
        </p:nvSpPr>
        <p:spPr>
          <a:xfrm>
            <a:off x="7669289" y="2767355"/>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5" name="Freeform 44"/>
          <p:cNvSpPr/>
          <p:nvPr/>
        </p:nvSpPr>
        <p:spPr>
          <a:xfrm>
            <a:off x="7935293" y="2128982"/>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6" name="Freeform 45"/>
          <p:cNvSpPr/>
          <p:nvPr/>
        </p:nvSpPr>
        <p:spPr>
          <a:xfrm>
            <a:off x="3581400" y="4557434"/>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7" name="Freeform 46"/>
          <p:cNvSpPr/>
          <p:nvPr/>
        </p:nvSpPr>
        <p:spPr>
          <a:xfrm>
            <a:off x="4476751" y="4557434"/>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8" name="Freeform 47"/>
          <p:cNvSpPr/>
          <p:nvPr/>
        </p:nvSpPr>
        <p:spPr>
          <a:xfrm>
            <a:off x="5378451" y="4557434"/>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49" name="Freeform 48"/>
          <p:cNvSpPr/>
          <p:nvPr/>
        </p:nvSpPr>
        <p:spPr>
          <a:xfrm>
            <a:off x="6286501" y="4557434"/>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50" name="Freeform 49"/>
          <p:cNvSpPr/>
          <p:nvPr/>
        </p:nvSpPr>
        <p:spPr>
          <a:xfrm>
            <a:off x="7175502" y="4569661"/>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51" name="Freeform 50"/>
          <p:cNvSpPr/>
          <p:nvPr/>
        </p:nvSpPr>
        <p:spPr>
          <a:xfrm>
            <a:off x="8075761" y="4581888"/>
            <a:ext cx="914400"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53"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SINUS TAHYCARDIA</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RS" altLang="sr-Latn-RS" b="1" i="1" dirty="0" smtClean="0">
                <a:latin typeface="Times New Roman" panose="02020603050405020304" pitchFamily="18" charset="0"/>
                <a:cs typeface="Times New Roman" panose="02020603050405020304" pitchFamily="18" charset="0"/>
              </a:rPr>
              <a:t>Tachycardia</a:t>
            </a:r>
            <a:r>
              <a:rPr lang="sr-Latn-CS" altLang="sr-Latn-RS" b="1" i="1" dirty="0" smtClean="0">
                <a:latin typeface="Times New Roman" panose="02020603050405020304" pitchFamily="18" charset="0"/>
                <a:cs typeface="Times New Roman" panose="02020603050405020304" pitchFamily="18" charset="0"/>
              </a:rPr>
              <a:t> sinusalis</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037140050"/>
      </p:ext>
    </p:extLst>
  </p:cSld>
  <p:clrMapOvr>
    <a:masterClrMapping/>
  </p:clrMapOvr>
  <mc:AlternateContent xmlns:mc="http://schemas.openxmlformats.org/markup-compatibility/2006" xmlns:p14="http://schemas.microsoft.com/office/powerpoint/2010/main">
    <mc:Choice Requires="p14">
      <p:transition spd="slow" p14:dur="2000" advTm="32313"/>
    </mc:Choice>
    <mc:Fallback xmlns="">
      <p:transition spd="slow" advTm="323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380"/>
                                        <p:tgtEl>
                                          <p:spTgt spid="38"/>
                                        </p:tgtEl>
                                      </p:cBhvr>
                                    </p:animEffect>
                                  </p:childTnLst>
                                </p:cTn>
                              </p:par>
                            </p:childTnLst>
                          </p:cTn>
                        </p:par>
                        <p:par>
                          <p:cTn id="8" fill="hold">
                            <p:stCondLst>
                              <p:cond delay="38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100"/>
                                        <p:tgtEl>
                                          <p:spTgt spid="40"/>
                                        </p:tgtEl>
                                      </p:cBhvr>
                                    </p:animEffect>
                                  </p:childTnLst>
                                </p:cTn>
                              </p:par>
                            </p:childTnLst>
                          </p:cTn>
                        </p:par>
                        <p:par>
                          <p:cTn id="12" fill="hold">
                            <p:stCondLst>
                              <p:cond delay="480"/>
                            </p:stCondLst>
                            <p:childTnLst>
                              <p:par>
                                <p:cTn id="13" presetID="22" presetClass="entr" presetSubtype="8"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380"/>
                                        <p:tgtEl>
                                          <p:spTgt spid="39"/>
                                        </p:tgtEl>
                                      </p:cBhvr>
                                    </p:animEffect>
                                  </p:childTnLst>
                                </p:cTn>
                              </p:par>
                            </p:childTnLst>
                          </p:cTn>
                        </p:par>
                        <p:par>
                          <p:cTn id="16" fill="hold">
                            <p:stCondLst>
                              <p:cond delay="86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
                                        <p:tgtEl>
                                          <p:spTgt spid="41"/>
                                        </p:tgtEl>
                                      </p:cBhvr>
                                    </p:animEffect>
                                  </p:childTnLst>
                                </p:cTn>
                              </p:par>
                            </p:childTnLst>
                          </p:cTn>
                        </p:par>
                        <p:par>
                          <p:cTn id="20" fill="hold">
                            <p:stCondLst>
                              <p:cond delay="960"/>
                            </p:stCondLst>
                            <p:childTnLst>
                              <p:par>
                                <p:cTn id="21" presetID="22" presetClass="entr" presetSubtype="8"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380"/>
                                        <p:tgtEl>
                                          <p:spTgt spid="42"/>
                                        </p:tgtEl>
                                      </p:cBhvr>
                                    </p:animEffect>
                                  </p:childTnLst>
                                </p:cTn>
                              </p:par>
                            </p:childTnLst>
                          </p:cTn>
                        </p:par>
                        <p:par>
                          <p:cTn id="24" fill="hold">
                            <p:stCondLst>
                              <p:cond delay="1340"/>
                            </p:stCondLst>
                            <p:childTnLst>
                              <p:par>
                                <p:cTn id="25" presetID="22" presetClass="entr" presetSubtype="8"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100"/>
                                        <p:tgtEl>
                                          <p:spTgt spid="43"/>
                                        </p:tgtEl>
                                      </p:cBhvr>
                                    </p:animEffect>
                                  </p:childTnLst>
                                </p:cTn>
                              </p:par>
                            </p:childTnLst>
                          </p:cTn>
                        </p:par>
                        <p:par>
                          <p:cTn id="28" fill="hold">
                            <p:stCondLst>
                              <p:cond delay="144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38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380"/>
                                        <p:tgtEl>
                                          <p:spTgt spid="46"/>
                                        </p:tgtEl>
                                      </p:cBhvr>
                                    </p:animEffect>
                                  </p:childTnLst>
                                </p:cTn>
                              </p:par>
                            </p:childTnLst>
                          </p:cTn>
                        </p:par>
                        <p:par>
                          <p:cTn id="37" fill="hold">
                            <p:stCondLst>
                              <p:cond delay="380"/>
                            </p:stCondLst>
                            <p:childTnLst>
                              <p:par>
                                <p:cTn id="38" presetID="22" presetClass="entr" presetSubtype="8"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380"/>
                                        <p:tgtEl>
                                          <p:spTgt spid="47"/>
                                        </p:tgtEl>
                                      </p:cBhvr>
                                    </p:animEffect>
                                  </p:childTnLst>
                                </p:cTn>
                              </p:par>
                            </p:childTnLst>
                          </p:cTn>
                        </p:par>
                        <p:par>
                          <p:cTn id="41" fill="hold">
                            <p:stCondLst>
                              <p:cond delay="760"/>
                            </p:stCondLst>
                            <p:childTnLst>
                              <p:par>
                                <p:cTn id="42" presetID="22" presetClass="entr" presetSubtype="8"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380"/>
                                        <p:tgtEl>
                                          <p:spTgt spid="48"/>
                                        </p:tgtEl>
                                      </p:cBhvr>
                                    </p:animEffect>
                                  </p:childTnLst>
                                </p:cTn>
                              </p:par>
                            </p:childTnLst>
                          </p:cTn>
                        </p:par>
                        <p:par>
                          <p:cTn id="45" fill="hold">
                            <p:stCondLst>
                              <p:cond delay="114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380"/>
                                        <p:tgtEl>
                                          <p:spTgt spid="49"/>
                                        </p:tgtEl>
                                      </p:cBhvr>
                                    </p:animEffect>
                                  </p:childTnLst>
                                </p:cTn>
                              </p:par>
                            </p:childTnLst>
                          </p:cTn>
                        </p:par>
                        <p:par>
                          <p:cTn id="49" fill="hold">
                            <p:stCondLst>
                              <p:cond delay="1520"/>
                            </p:stCondLst>
                            <p:childTnLst>
                              <p:par>
                                <p:cTn id="50" presetID="22" presetClass="entr" presetSubtype="8"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380"/>
                                        <p:tgtEl>
                                          <p:spTgt spid="50"/>
                                        </p:tgtEl>
                                      </p:cBhvr>
                                    </p:animEffect>
                                  </p:childTnLst>
                                </p:cTn>
                              </p:par>
                            </p:childTnLst>
                          </p:cTn>
                        </p:par>
                        <p:par>
                          <p:cTn id="53" fill="hold">
                            <p:stCondLst>
                              <p:cond delay="190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38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5" grpId="0" animBg="1"/>
      <p:bldP spid="46" grpId="0" animBg="1"/>
      <p:bldP spid="47" grpId="0" animBg="1"/>
      <p:bldP spid="48" grpId="0" animBg="1"/>
      <p:bldP spid="49" grpId="0" animBg="1"/>
      <p:bldP spid="50" grpId="0" animBg="1"/>
      <p:bldP spid="5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1905000"/>
            <a:ext cx="4724400" cy="4733070"/>
          </a:xfrm>
          <a:solidFill>
            <a:schemeClr val="accent1">
              <a:lumMod val="75000"/>
            </a:schemeClr>
          </a:solidFill>
          <a:scene3d>
            <a:camera prst="orthographicFront"/>
            <a:lightRig rig="threePt" dir="t"/>
          </a:scene3d>
          <a:sp3d>
            <a:bevelT w="114300" prst="artDeco"/>
          </a:sp3d>
        </p:spPr>
        <p:txBody>
          <a:bodyPr>
            <a:normAutofit/>
          </a:bodyPr>
          <a:lstStyle/>
          <a:p>
            <a:r>
              <a:rPr lang="en-US" b="1" dirty="0">
                <a:solidFill>
                  <a:schemeClr val="bg1"/>
                </a:solidFill>
                <a:latin typeface="Times New Roman" panose="02020603050405020304" pitchFamily="18" charset="0"/>
                <a:cs typeface="Times New Roman" panose="02020603050405020304" pitchFamily="18" charset="0"/>
              </a:rPr>
              <a:t>Causes:</a:t>
            </a:r>
          </a:p>
          <a:p>
            <a:r>
              <a:rPr lang="en-US" b="1" dirty="0">
                <a:solidFill>
                  <a:schemeClr val="bg1"/>
                </a:solidFill>
                <a:latin typeface="Times New Roman" panose="02020603050405020304" pitchFamily="18" charset="0"/>
                <a:cs typeface="Times New Roman" panose="02020603050405020304" pitchFamily="18" charset="0"/>
              </a:rPr>
              <a:t>the pain</a:t>
            </a:r>
          </a:p>
          <a:p>
            <a:r>
              <a:rPr lang="en-US" b="1" dirty="0">
                <a:solidFill>
                  <a:schemeClr val="bg1"/>
                </a:solidFill>
                <a:latin typeface="Times New Roman" panose="02020603050405020304" pitchFamily="18" charset="0"/>
                <a:cs typeface="Times New Roman" panose="02020603050405020304" pitchFamily="18" charset="0"/>
              </a:rPr>
              <a:t>elevated body temperature</a:t>
            </a:r>
          </a:p>
          <a:p>
            <a:r>
              <a:rPr lang="en-US" b="1" dirty="0">
                <a:solidFill>
                  <a:schemeClr val="bg1"/>
                </a:solidFill>
                <a:latin typeface="Times New Roman" panose="02020603050405020304" pitchFamily="18" charset="0"/>
                <a:cs typeface="Times New Roman" panose="02020603050405020304" pitchFamily="18" charset="0"/>
              </a:rPr>
              <a:t>hypotension and shock</a:t>
            </a:r>
          </a:p>
          <a:p>
            <a:r>
              <a:rPr lang="en-US" b="1" dirty="0">
                <a:solidFill>
                  <a:schemeClr val="bg1"/>
                </a:solidFill>
                <a:latin typeface="Times New Roman" panose="02020603050405020304" pitchFamily="18" charset="0"/>
                <a:cs typeface="Times New Roman" panose="02020603050405020304" pitchFamily="18" charset="0"/>
              </a:rPr>
              <a:t>sepsis</a:t>
            </a:r>
          </a:p>
          <a:p>
            <a:r>
              <a:rPr lang="en-US" b="1" dirty="0">
                <a:solidFill>
                  <a:schemeClr val="bg1"/>
                </a:solidFill>
                <a:latin typeface="Times New Roman" panose="02020603050405020304" pitchFamily="18" charset="0"/>
                <a:cs typeface="Times New Roman" panose="02020603050405020304" pitchFamily="18" charset="0"/>
              </a:rPr>
              <a:t>pulmonary embolism</a:t>
            </a:r>
          </a:p>
          <a:p>
            <a:r>
              <a:rPr lang="en-US" b="1" dirty="0">
                <a:solidFill>
                  <a:schemeClr val="bg1"/>
                </a:solidFill>
                <a:latin typeface="Times New Roman" panose="02020603050405020304" pitchFamily="18" charset="0"/>
                <a:cs typeface="Times New Roman" panose="02020603050405020304" pitchFamily="18" charset="0"/>
              </a:rPr>
              <a:t>acute coronary syndrome</a:t>
            </a:r>
          </a:p>
          <a:p>
            <a:r>
              <a:rPr lang="en-US" b="1" dirty="0">
                <a:solidFill>
                  <a:schemeClr val="bg1"/>
                </a:solidFill>
                <a:latin typeface="Times New Roman" panose="02020603050405020304" pitchFamily="18" charset="0"/>
                <a:cs typeface="Times New Roman" panose="02020603050405020304" pitchFamily="18" charset="0"/>
              </a:rPr>
              <a:t>anemia</a:t>
            </a:r>
          </a:p>
          <a:p>
            <a:r>
              <a:rPr lang="en-US" b="1" dirty="0">
                <a:solidFill>
                  <a:schemeClr val="bg1"/>
                </a:solidFill>
                <a:latin typeface="Times New Roman" panose="02020603050405020304" pitchFamily="18" charset="0"/>
                <a:cs typeface="Times New Roman" panose="02020603050405020304" pitchFamily="18" charset="0"/>
              </a:rPr>
              <a:t>acute heart failure</a:t>
            </a:r>
          </a:p>
          <a:p>
            <a:r>
              <a:rPr lang="en-US" b="1" dirty="0">
                <a:solidFill>
                  <a:schemeClr val="bg1"/>
                </a:solidFill>
                <a:latin typeface="Times New Roman" panose="02020603050405020304" pitchFamily="18" charset="0"/>
                <a:cs typeface="Times New Roman" panose="02020603050405020304" pitchFamily="18" charset="0"/>
              </a:rPr>
              <a:t>acute respiratory failure</a:t>
            </a:r>
            <a:endParaRPr lang="sr-Cyrl-RS" b="1" dirty="0">
              <a:solidFill>
                <a:schemeClr val="bg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SINUS TACHYCARDIA</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RS" altLang="sr-Latn-RS" b="1" i="1" dirty="0" smtClean="0">
                <a:latin typeface="Times New Roman" panose="02020603050405020304" pitchFamily="18" charset="0"/>
                <a:cs typeface="Times New Roman" panose="02020603050405020304" pitchFamily="18" charset="0"/>
              </a:rPr>
              <a:t>Tachycardia</a:t>
            </a:r>
            <a:r>
              <a:rPr lang="sr-Latn-CS" altLang="sr-Latn-RS" b="1" i="1" dirty="0" smtClean="0">
                <a:latin typeface="Times New Roman" panose="02020603050405020304" pitchFamily="18" charset="0"/>
                <a:cs typeface="Times New Roman" panose="02020603050405020304" pitchFamily="18" charset="0"/>
              </a:rPr>
              <a:t> sinusalis</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1659881"/>
      </p:ext>
    </p:extLst>
  </p:cSld>
  <p:clrMapOvr>
    <a:masterClrMapping/>
  </p:clrMapOvr>
  <mc:AlternateContent xmlns:mc="http://schemas.openxmlformats.org/markup-compatibility/2006" xmlns:p14="http://schemas.microsoft.com/office/powerpoint/2010/main">
    <mc:Choice Requires="p14">
      <p:transition spd="slow" p14:dur="2000" advTm="29531"/>
    </mc:Choice>
    <mc:Fallback xmlns="">
      <p:transition spd="slow" advTm="29531"/>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44583" t="38148" r="25000" b="50000"/>
          <a:stretch/>
        </p:blipFill>
        <p:spPr>
          <a:xfrm>
            <a:off x="3574015" y="2286000"/>
            <a:ext cx="5562600" cy="1219200"/>
          </a:xfrm>
          <a:prstGeom prst="rect">
            <a:avLst/>
          </a:prstGeom>
          <a:ln>
            <a:solidFill>
              <a:schemeClr val="tx1"/>
            </a:solidFill>
          </a:ln>
        </p:spPr>
      </p:pic>
      <p:sp>
        <p:nvSpPr>
          <p:cNvPr id="5" name="Freeform 4"/>
          <p:cNvSpPr/>
          <p:nvPr/>
        </p:nvSpPr>
        <p:spPr>
          <a:xfrm>
            <a:off x="3588190" y="2451392"/>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6" name="Freeform 5"/>
          <p:cNvSpPr/>
          <p:nvPr/>
        </p:nvSpPr>
        <p:spPr>
          <a:xfrm>
            <a:off x="4756415" y="3079994"/>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7" name="Freeform 6"/>
          <p:cNvSpPr/>
          <p:nvPr/>
        </p:nvSpPr>
        <p:spPr>
          <a:xfrm>
            <a:off x="5040150" y="2451392"/>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8" name="Freeform 7"/>
          <p:cNvSpPr/>
          <p:nvPr/>
        </p:nvSpPr>
        <p:spPr>
          <a:xfrm>
            <a:off x="7758545" y="2443082"/>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9" name="Freeform 8"/>
          <p:cNvSpPr/>
          <p:nvPr/>
        </p:nvSpPr>
        <p:spPr>
          <a:xfrm>
            <a:off x="6195767" y="2460884"/>
            <a:ext cx="1071418"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0" name="Freeform 9"/>
          <p:cNvSpPr/>
          <p:nvPr/>
        </p:nvSpPr>
        <p:spPr>
          <a:xfrm rot="330879">
            <a:off x="7269017" y="3069402"/>
            <a:ext cx="489527" cy="61684"/>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1" name="TextBox 10"/>
          <p:cNvSpPr txBox="1"/>
          <p:nvPr/>
        </p:nvSpPr>
        <p:spPr>
          <a:xfrm>
            <a:off x="1027624" y="2679456"/>
            <a:ext cx="2499380"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Electrocardiography</a:t>
            </a:r>
            <a:endParaRPr lang="en-US"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2919474" y="4078904"/>
            <a:ext cx="3328926" cy="2585323"/>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Younger people</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Energy drinks</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Caffeine</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Hyperthyroidism</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Anemia</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Ischemic heart disease</a:t>
            </a:r>
          </a:p>
          <a:p>
            <a:pPr marL="285750" indent="-285750">
              <a:buFont typeface="Arial" panose="020B0604020202020204" pitchFamily="34" charset="0"/>
              <a:buChar char="•"/>
            </a:pPr>
            <a:endParaRPr lang="en-US"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Symptoms:</a:t>
            </a:r>
          </a:p>
          <a:p>
            <a:pPr marL="285750" indent="-285750">
              <a:buFont typeface="Arial" panose="020B0604020202020204" pitchFamily="34" charset="0"/>
              <a:buChar char="•"/>
            </a:pPr>
            <a:r>
              <a:rPr lang="en-US" dirty="0">
                <a:solidFill>
                  <a:schemeClr val="bg1"/>
                </a:solidFill>
                <a:latin typeface="Times New Roman" panose="02020603050405020304" pitchFamily="18" charset="0"/>
                <a:cs typeface="Times New Roman" panose="02020603050405020304" pitchFamily="18" charset="0"/>
              </a:rPr>
              <a:t>A feeling of skipping a beat</a:t>
            </a:r>
          </a:p>
        </p:txBody>
      </p:sp>
      <p:sp>
        <p:nvSpPr>
          <p:cNvPr id="18" name="Title 1"/>
          <p:cNvSpPr txBox="1">
            <a:spLocks/>
          </p:cNvSpPr>
          <p:nvPr/>
        </p:nvSpPr>
        <p:spPr>
          <a:xfrm>
            <a:off x="15630" y="116420"/>
            <a:ext cx="9136614"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SUPRAVENTRICULAR EXTRASYSTOLES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Extrasistola</a:t>
            </a:r>
            <a:r>
              <a:rPr lang="sr-Cyrl-RS" altLang="sr-Latn-RS" b="1" i="1" dirty="0" smtClean="0">
                <a:latin typeface="Times New Roman" panose="02020603050405020304" pitchFamily="18" charset="0"/>
                <a:cs typeface="Times New Roman" panose="02020603050405020304" pitchFamily="18" charset="0"/>
              </a:rPr>
              <a:t>е </a:t>
            </a:r>
            <a:r>
              <a:rPr lang="sr-Latn-CS" altLang="sr-Latn-RS" b="1" i="1" dirty="0" smtClean="0">
                <a:latin typeface="Times New Roman" panose="02020603050405020304" pitchFamily="18" charset="0"/>
                <a:cs typeface="Times New Roman" panose="02020603050405020304" pitchFamily="18" charset="0"/>
              </a:rPr>
              <a:t>supraventricularis</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42652293"/>
      </p:ext>
    </p:extLst>
  </p:cSld>
  <p:clrMapOvr>
    <a:masterClrMapping/>
  </p:clrMapOvr>
  <mc:AlternateContent xmlns:mc="http://schemas.openxmlformats.org/markup-compatibility/2006" xmlns:p14="http://schemas.microsoft.com/office/powerpoint/2010/main">
    <mc:Choice Requires="p14">
      <p:transition spd="slow" p14:dur="2000" advTm="48304"/>
    </mc:Choice>
    <mc:Fallback xmlns="">
      <p:transition spd="slow" advTm="4830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50"/>
                                        <p:tgtEl>
                                          <p:spTgt spid="5"/>
                                        </p:tgtEl>
                                      </p:cBhvr>
                                    </p:animEffect>
                                  </p:childTnLst>
                                </p:cTn>
                              </p:par>
                            </p:childTnLst>
                          </p:cTn>
                        </p:par>
                        <p:par>
                          <p:cTn id="8" fill="hold">
                            <p:stCondLst>
                              <p:cond delay="4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450"/>
                                        <p:tgtEl>
                                          <p:spTgt spid="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100"/>
                                        <p:tgtEl>
                                          <p:spTgt spid="10"/>
                                        </p:tgtEl>
                                      </p:cBhvr>
                                    </p:animEffect>
                                  </p:childTnLst>
                                </p:cTn>
                              </p:par>
                            </p:childTnLst>
                          </p:cTn>
                        </p:par>
                        <p:par>
                          <p:cTn id="24" fill="hold">
                            <p:stCondLst>
                              <p:cond delay="16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4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84632"/>
            <a:ext cx="8534400" cy="1609344"/>
          </a:xfrm>
        </p:spPr>
        <p:txBody>
          <a:bodyPr>
            <a:normAutofit/>
          </a:bodyPr>
          <a:lstStyle/>
          <a:p>
            <a:r>
              <a:rPr lang="sr-Latn-RS" altLang="sr-Latn-RS" sz="3300" b="1" dirty="0">
                <a:solidFill>
                  <a:schemeClr val="tx2"/>
                </a:solidFill>
                <a:latin typeface="Times New Roman" panose="02020603050405020304" pitchFamily="18" charset="0"/>
                <a:cs typeface="Times New Roman" panose="02020603050405020304" pitchFamily="18" charset="0"/>
              </a:rPr>
              <a:t>SUPRAVENTRICULAR </a:t>
            </a:r>
            <a:r>
              <a:rPr lang="sr-Latn-RS" altLang="sr-Latn-RS" sz="3300" b="1" dirty="0" smtClean="0">
                <a:solidFill>
                  <a:schemeClr val="tx2"/>
                </a:solidFill>
                <a:latin typeface="Times New Roman" panose="02020603050405020304" pitchFamily="18" charset="0"/>
                <a:cs typeface="Times New Roman" panose="02020603050405020304" pitchFamily="18" charset="0"/>
              </a:rPr>
              <a:t>EXTRASYSTOLES (premature beats)</a:t>
            </a:r>
            <a:endParaRPr lang="en-US" sz="3300" dirty="0"/>
          </a:p>
        </p:txBody>
      </p:sp>
      <p:pic>
        <p:nvPicPr>
          <p:cNvPr id="4" name="Content Placeholder 3"/>
          <p:cNvPicPr>
            <a:picLocks noGrp="1" noChangeAspect="1"/>
          </p:cNvPicPr>
          <p:nvPr>
            <p:ph idx="1"/>
          </p:nvPr>
        </p:nvPicPr>
        <p:blipFill rotWithShape="1">
          <a:blip r:embed="rId2"/>
          <a:srcRect l="10855" t="43574" r="43652" b="13166"/>
          <a:stretch/>
        </p:blipFill>
        <p:spPr>
          <a:xfrm>
            <a:off x="1152939" y="2667000"/>
            <a:ext cx="6838122"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06135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8621" y="1556834"/>
            <a:ext cx="6983857" cy="1725610"/>
          </a:xfrm>
        </p:spPr>
        <p:txBody>
          <a:bodyPr>
            <a:normAutofit/>
          </a:bodyPr>
          <a:lstStyle/>
          <a:p>
            <a:pPr algn="just"/>
            <a:r>
              <a:rPr lang="en-US" dirty="0">
                <a:latin typeface="Times New Roman" panose="02020603050405020304" pitchFamily="18" charset="0"/>
                <a:cs typeface="Times New Roman" panose="02020603050405020304" pitchFamily="18" charset="0"/>
              </a:rPr>
              <a:t>Non-traumatic, unexpected death occurring within 1 hour of the onset of symptoms in an apparently healthy person</a:t>
            </a:r>
          </a:p>
          <a:p>
            <a:pPr algn="just"/>
            <a:r>
              <a:rPr lang="en-US" dirty="0">
                <a:latin typeface="Times New Roman" panose="02020603050405020304" pitchFamily="18" charset="0"/>
                <a:cs typeface="Times New Roman" panose="02020603050405020304" pitchFamily="18" charset="0"/>
              </a:rPr>
              <a:t>If there were no eyewitnesses to the fatal outcome, it is added that the person was in good health 24 hours before the event</a:t>
            </a:r>
            <a:endParaRPr lang="sr-Latn-RS" dirty="0" smtClean="0"/>
          </a:p>
        </p:txBody>
      </p:sp>
      <p:sp>
        <p:nvSpPr>
          <p:cNvPr id="4" name="Title 1"/>
          <p:cNvSpPr txBox="1">
            <a:spLocks/>
          </p:cNvSpPr>
          <p:nvPr/>
        </p:nvSpPr>
        <p:spPr>
          <a:xfrm>
            <a:off x="761999" y="762000"/>
            <a:ext cx="6347713" cy="7620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dirty="0"/>
          </a:p>
        </p:txBody>
      </p:sp>
      <p:sp>
        <p:nvSpPr>
          <p:cNvPr id="5" name="Rectangle 4"/>
          <p:cNvSpPr/>
          <p:nvPr/>
        </p:nvSpPr>
        <p:spPr>
          <a:xfrm>
            <a:off x="971547" y="4267200"/>
            <a:ext cx="6858001" cy="1754326"/>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term is used if:</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congenital or acquired heart disease was present during life; OR</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autopsy determined cardiac or vascular anomaly as the probable cause of death; OR</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post-mortem examination did not reveal extra-cardiac causes, and the likely cause of death is a heart rhythm disorder</a:t>
            </a:r>
          </a:p>
        </p:txBody>
      </p:sp>
      <p:sp>
        <p:nvSpPr>
          <p:cNvPr id="7" name="Title 1"/>
          <p:cNvSpPr txBox="1">
            <a:spLocks/>
          </p:cNvSpPr>
          <p:nvPr/>
        </p:nvSpPr>
        <p:spPr>
          <a:xfrm>
            <a:off x="1226692" y="3306331"/>
            <a:ext cx="6347713" cy="762000"/>
          </a:xfrm>
          <a:prstGeom prst="rect">
            <a:avLst/>
          </a:prstGeom>
          <a:noFill/>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sr-Latn-RS" dirty="0" smtClean="0">
                <a:solidFill>
                  <a:schemeClr val="accent1">
                    <a:lumMod val="75000"/>
                  </a:schemeClr>
                </a:solidFill>
                <a:latin typeface="Times New Roman" panose="02020603050405020304" pitchFamily="18" charset="0"/>
                <a:cs typeface="Times New Roman" panose="02020603050405020304" pitchFamily="18" charset="0"/>
              </a:rPr>
              <a:t>SUDDEN CARDIAC DEATH</a:t>
            </a:r>
            <a:endParaRPr lang="en-US"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8" name="Title 1"/>
          <p:cNvSpPr txBox="1">
            <a:spLocks/>
          </p:cNvSpPr>
          <p:nvPr/>
        </p:nvSpPr>
        <p:spPr>
          <a:xfrm>
            <a:off x="457200" y="56753"/>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SUDDEN DEATH</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3634915"/>
      </p:ext>
    </p:extLst>
  </p:cSld>
  <p:clrMapOvr>
    <a:masterClrMapping/>
  </p:clrMapOvr>
  <mc:AlternateContent xmlns:mc="http://schemas.openxmlformats.org/markup-compatibility/2006" xmlns:p14="http://schemas.microsoft.com/office/powerpoint/2010/main">
    <mc:Choice Requires="p14">
      <p:transition spd="slow" p14:dur="2000" advTm="50710"/>
    </mc:Choice>
    <mc:Fallback xmlns="">
      <p:transition spd="slow" advTm="5071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srcRect l="44583" t="38148" r="25000" b="50000"/>
          <a:stretch/>
        </p:blipFill>
        <p:spPr>
          <a:xfrm>
            <a:off x="3514436" y="2258661"/>
            <a:ext cx="5562600" cy="1219200"/>
          </a:xfrm>
          <a:prstGeom prst="rect">
            <a:avLst/>
          </a:prstGeom>
          <a:ln>
            <a:solidFill>
              <a:schemeClr val="tx1"/>
            </a:solidFill>
          </a:ln>
        </p:spPr>
      </p:pic>
      <p:sp>
        <p:nvSpPr>
          <p:cNvPr id="5" name="Freeform 4"/>
          <p:cNvSpPr/>
          <p:nvPr/>
        </p:nvSpPr>
        <p:spPr>
          <a:xfrm>
            <a:off x="3614882" y="2460883"/>
            <a:ext cx="799522"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6" name="Freeform 5"/>
          <p:cNvSpPr/>
          <p:nvPr/>
        </p:nvSpPr>
        <p:spPr>
          <a:xfrm>
            <a:off x="4394199" y="2443749"/>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7" name="Freeform 6"/>
          <p:cNvSpPr/>
          <p:nvPr/>
        </p:nvSpPr>
        <p:spPr>
          <a:xfrm>
            <a:off x="5181600" y="2430864"/>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8" name="Freeform 7"/>
          <p:cNvSpPr/>
          <p:nvPr/>
        </p:nvSpPr>
        <p:spPr>
          <a:xfrm>
            <a:off x="5978814" y="2398475"/>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9" name="Freeform 8"/>
          <p:cNvSpPr/>
          <p:nvPr/>
        </p:nvSpPr>
        <p:spPr>
          <a:xfrm>
            <a:off x="6792770" y="2382255"/>
            <a:ext cx="780472"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0" name="Freeform 9"/>
          <p:cNvSpPr/>
          <p:nvPr/>
        </p:nvSpPr>
        <p:spPr>
          <a:xfrm>
            <a:off x="7585366" y="2375384"/>
            <a:ext cx="786821"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1" name="Freeform 10"/>
          <p:cNvSpPr/>
          <p:nvPr/>
        </p:nvSpPr>
        <p:spPr>
          <a:xfrm>
            <a:off x="8372187" y="2370396"/>
            <a:ext cx="786821"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3" name="TextBox 12"/>
          <p:cNvSpPr txBox="1"/>
          <p:nvPr/>
        </p:nvSpPr>
        <p:spPr>
          <a:xfrm>
            <a:off x="5580207" y="3810000"/>
            <a:ext cx="2594264" cy="2585323"/>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Younger people</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Hyperthyroidism</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Anemia</a:t>
            </a:r>
          </a:p>
          <a:p>
            <a:pPr marL="285750" indent="-285750">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Symptoms:</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Vertigo</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Loss of consciousness</a:t>
            </a: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Palpitations</a:t>
            </a:r>
          </a:p>
        </p:txBody>
      </p:sp>
      <p:sp>
        <p:nvSpPr>
          <p:cNvPr id="14" name="Title 1"/>
          <p:cNvSpPr txBox="1">
            <a:spLocks/>
          </p:cNvSpPr>
          <p:nvPr/>
        </p:nvSpPr>
        <p:spPr>
          <a:xfrm>
            <a:off x="76200" y="47547"/>
            <a:ext cx="9067800" cy="146094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SUPRAVENTRICULAR TACHYCARDIA</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RS" altLang="sr-Latn-RS" b="1" dirty="0" smtClean="0">
                <a:latin typeface="Times New Roman" panose="02020603050405020304" pitchFamily="18" charset="0"/>
                <a:cs typeface="Times New Roman" panose="02020603050405020304" pitchFamily="18" charset="0"/>
              </a:rPr>
              <a:t>S</a:t>
            </a:r>
            <a:r>
              <a:rPr lang="sr-Latn-CS" altLang="sr-Latn-RS" b="1" i="1" dirty="0" smtClean="0">
                <a:latin typeface="Times New Roman" panose="02020603050405020304" pitchFamily="18" charset="0"/>
                <a:cs typeface="Times New Roman" panose="02020603050405020304" pitchFamily="18" charset="0"/>
              </a:rPr>
              <a:t>upraventricular tachycardia</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1787236" y="4033549"/>
            <a:ext cx="3165764" cy="2031325"/>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pPr marL="285750" indent="-285750">
              <a:buFont typeface="Arial" panose="020B0604020202020204" pitchFamily="34" charset="0"/>
              <a:buChar char="•"/>
            </a:pPr>
            <a:endParaRPr lang="sr-Cyrl-RS" b="1" dirty="0" smtClean="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all </a:t>
            </a:r>
            <a:r>
              <a:rPr lang="en-US" b="1" dirty="0" err="1">
                <a:solidFill>
                  <a:schemeClr val="bg1"/>
                </a:solidFill>
                <a:latin typeface="Times New Roman" panose="02020603050405020304" pitchFamily="18" charset="0"/>
                <a:cs typeface="Times New Roman" panose="02020603050405020304" pitchFamily="18" charset="0"/>
              </a:rPr>
              <a:t>tachycardias</a:t>
            </a:r>
            <a:r>
              <a:rPr lang="en-US" b="1" dirty="0">
                <a:solidFill>
                  <a:schemeClr val="bg1"/>
                </a:solidFill>
                <a:latin typeface="Times New Roman" panose="02020603050405020304" pitchFamily="18" charset="0"/>
                <a:cs typeface="Times New Roman" panose="02020603050405020304" pitchFamily="18" charset="0"/>
              </a:rPr>
              <a:t> in the mechanism of which the tissues above the bundle of His are involved</a:t>
            </a:r>
          </a:p>
          <a:p>
            <a:pPr marL="285750" indent="-285750">
              <a:buFont typeface="Arial" panose="020B0604020202020204" pitchFamily="34" charset="0"/>
              <a:buChar char="•"/>
            </a:pPr>
            <a:endParaRPr lang="en-US" b="1"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solidFill>
                  <a:schemeClr val="bg1"/>
                </a:solidFill>
                <a:latin typeface="Times New Roman" panose="02020603050405020304" pitchFamily="18" charset="0"/>
                <a:cs typeface="Times New Roman" panose="02020603050405020304" pitchFamily="18" charset="0"/>
              </a:rPr>
              <a:t>frequency 140-200/min.</a:t>
            </a:r>
            <a:endParaRPr lang="en-US"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357507865"/>
      </p:ext>
    </p:extLst>
  </p:cSld>
  <p:clrMapOvr>
    <a:masterClrMapping/>
  </p:clrMapOvr>
  <mc:AlternateContent xmlns:mc="http://schemas.openxmlformats.org/markup-compatibility/2006" xmlns:p14="http://schemas.microsoft.com/office/powerpoint/2010/main">
    <mc:Choice Requires="p14">
      <p:transition spd="slow" p14:dur="2000" advTm="45993"/>
    </mc:Choice>
    <mc:Fallback xmlns="">
      <p:transition spd="slow" advTm="4599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84632"/>
            <a:ext cx="8763000" cy="1609344"/>
          </a:xfrm>
        </p:spPr>
        <p:txBody>
          <a:bodyPr>
            <a:normAutofit/>
          </a:bodyPr>
          <a:lstStyle/>
          <a:p>
            <a:r>
              <a:rPr lang="sr-Latn-RS" altLang="sr-Latn-RS" sz="3300" b="1" dirty="0" smtClean="0">
                <a:solidFill>
                  <a:schemeClr val="tx2"/>
                </a:solidFill>
                <a:latin typeface="Times New Roman" panose="02020603050405020304" pitchFamily="18" charset="0"/>
                <a:cs typeface="Times New Roman" panose="02020603050405020304" pitchFamily="18" charset="0"/>
              </a:rPr>
              <a:t>    SUPRAVENTRICULAR </a:t>
            </a:r>
            <a:r>
              <a:rPr lang="sr-Latn-RS" altLang="sr-Latn-RS" sz="3300" b="1" dirty="0">
                <a:solidFill>
                  <a:schemeClr val="tx2"/>
                </a:solidFill>
                <a:latin typeface="Times New Roman" panose="02020603050405020304" pitchFamily="18" charset="0"/>
                <a:cs typeface="Times New Roman" panose="02020603050405020304" pitchFamily="18" charset="0"/>
              </a:rPr>
              <a:t>TACHYCARDIA</a:t>
            </a:r>
            <a:endParaRPr lang="en-US" sz="3300" dirty="0"/>
          </a:p>
        </p:txBody>
      </p:sp>
      <p:pic>
        <p:nvPicPr>
          <p:cNvPr id="4" name="Content Placeholder 3"/>
          <p:cNvPicPr>
            <a:picLocks noGrp="1" noChangeAspect="1"/>
          </p:cNvPicPr>
          <p:nvPr>
            <p:ph idx="1"/>
          </p:nvPr>
        </p:nvPicPr>
        <p:blipFill rotWithShape="1">
          <a:blip r:embed="rId2"/>
          <a:srcRect l="16630" t="37776" r="37303" b="23432"/>
          <a:stretch/>
        </p:blipFill>
        <p:spPr>
          <a:xfrm>
            <a:off x="990599" y="2438400"/>
            <a:ext cx="7239001" cy="3429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9156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srcRect l="44583" t="38148" r="25000" b="50000"/>
          <a:stretch/>
        </p:blipFill>
        <p:spPr>
          <a:xfrm>
            <a:off x="3514436" y="2258661"/>
            <a:ext cx="5562600" cy="1219200"/>
          </a:xfrm>
          <a:prstGeom prst="rect">
            <a:avLst/>
          </a:prstGeom>
          <a:ln>
            <a:solidFill>
              <a:schemeClr val="tx1"/>
            </a:solidFill>
          </a:ln>
        </p:spPr>
      </p:pic>
      <p:sp>
        <p:nvSpPr>
          <p:cNvPr id="5" name="Freeform 4"/>
          <p:cNvSpPr/>
          <p:nvPr/>
        </p:nvSpPr>
        <p:spPr>
          <a:xfrm>
            <a:off x="3614882" y="2460883"/>
            <a:ext cx="799522"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6" name="Freeform 5"/>
          <p:cNvSpPr/>
          <p:nvPr/>
        </p:nvSpPr>
        <p:spPr>
          <a:xfrm>
            <a:off x="4394199" y="2443749"/>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7" name="Freeform 6"/>
          <p:cNvSpPr/>
          <p:nvPr/>
        </p:nvSpPr>
        <p:spPr>
          <a:xfrm>
            <a:off x="5181600" y="2430864"/>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8" name="Freeform 7"/>
          <p:cNvSpPr/>
          <p:nvPr/>
        </p:nvSpPr>
        <p:spPr>
          <a:xfrm>
            <a:off x="5978814" y="2398475"/>
            <a:ext cx="797214"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9" name="Freeform 8"/>
          <p:cNvSpPr/>
          <p:nvPr/>
        </p:nvSpPr>
        <p:spPr>
          <a:xfrm>
            <a:off x="6792770" y="2382255"/>
            <a:ext cx="780472"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0" name="Freeform 9"/>
          <p:cNvSpPr/>
          <p:nvPr/>
        </p:nvSpPr>
        <p:spPr>
          <a:xfrm>
            <a:off x="7585366" y="2375384"/>
            <a:ext cx="786821"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1" name="Freeform 10"/>
          <p:cNvSpPr/>
          <p:nvPr/>
        </p:nvSpPr>
        <p:spPr>
          <a:xfrm>
            <a:off x="8372187" y="2370396"/>
            <a:ext cx="786821" cy="849023"/>
          </a:xfrm>
          <a:custGeom>
            <a:avLst/>
            <a:gdLst>
              <a:gd name="connsiteX0" fmla="*/ 0 w 1071418"/>
              <a:gd name="connsiteY0" fmla="*/ 646819 h 849023"/>
              <a:gd name="connsiteX1" fmla="*/ 184727 w 1071418"/>
              <a:gd name="connsiteY1" fmla="*/ 637582 h 849023"/>
              <a:gd name="connsiteX2" fmla="*/ 184727 w 1071418"/>
              <a:gd name="connsiteY2" fmla="*/ 729946 h 849023"/>
              <a:gd name="connsiteX3" fmla="*/ 240145 w 1071418"/>
              <a:gd name="connsiteY3" fmla="*/ 273 h 849023"/>
              <a:gd name="connsiteX4" fmla="*/ 295564 w 1071418"/>
              <a:gd name="connsiteY4" fmla="*/ 822310 h 849023"/>
              <a:gd name="connsiteX5" fmla="*/ 304800 w 1071418"/>
              <a:gd name="connsiteY5" fmla="*/ 646819 h 849023"/>
              <a:gd name="connsiteX6" fmla="*/ 637309 w 1071418"/>
              <a:gd name="connsiteY6" fmla="*/ 628346 h 849023"/>
              <a:gd name="connsiteX7" fmla="*/ 812800 w 1071418"/>
              <a:gd name="connsiteY7" fmla="*/ 508273 h 849023"/>
              <a:gd name="connsiteX8" fmla="*/ 905164 w 1071418"/>
              <a:gd name="connsiteY8" fmla="*/ 526746 h 849023"/>
              <a:gd name="connsiteX9" fmla="*/ 1071418 w 1071418"/>
              <a:gd name="connsiteY9" fmla="*/ 628346 h 849023"/>
              <a:gd name="connsiteX10" fmla="*/ 1071418 w 1071418"/>
              <a:gd name="connsiteY10" fmla="*/ 628346 h 84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1418" h="849023">
                <a:moveTo>
                  <a:pt x="0" y="646819"/>
                </a:moveTo>
                <a:cubicBezTo>
                  <a:pt x="76969" y="635273"/>
                  <a:pt x="153939" y="623728"/>
                  <a:pt x="184727" y="637582"/>
                </a:cubicBezTo>
                <a:cubicBezTo>
                  <a:pt x="215515" y="651436"/>
                  <a:pt x="175491" y="836164"/>
                  <a:pt x="184727" y="729946"/>
                </a:cubicBezTo>
                <a:cubicBezTo>
                  <a:pt x="193963" y="623728"/>
                  <a:pt x="221672" y="-15121"/>
                  <a:pt x="240145" y="273"/>
                </a:cubicBezTo>
                <a:cubicBezTo>
                  <a:pt x="258618" y="15667"/>
                  <a:pt x="284788" y="714552"/>
                  <a:pt x="295564" y="822310"/>
                </a:cubicBezTo>
                <a:cubicBezTo>
                  <a:pt x="306340" y="930068"/>
                  <a:pt x="247843" y="679146"/>
                  <a:pt x="304800" y="646819"/>
                </a:cubicBezTo>
                <a:cubicBezTo>
                  <a:pt x="361758" y="614492"/>
                  <a:pt x="552642" y="651437"/>
                  <a:pt x="637309" y="628346"/>
                </a:cubicBezTo>
                <a:cubicBezTo>
                  <a:pt x="721976" y="605255"/>
                  <a:pt x="768158" y="525206"/>
                  <a:pt x="812800" y="508273"/>
                </a:cubicBezTo>
                <a:cubicBezTo>
                  <a:pt x="857443" y="491340"/>
                  <a:pt x="862061" y="506734"/>
                  <a:pt x="905164" y="526746"/>
                </a:cubicBezTo>
                <a:cubicBezTo>
                  <a:pt x="948267" y="546758"/>
                  <a:pt x="1071418" y="628346"/>
                  <a:pt x="1071418" y="628346"/>
                </a:cubicBezTo>
                <a:lnTo>
                  <a:pt x="1071418" y="628346"/>
                </a:ln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4" name="Title 1"/>
          <p:cNvSpPr txBox="1">
            <a:spLocks/>
          </p:cNvSpPr>
          <p:nvPr/>
        </p:nvSpPr>
        <p:spPr>
          <a:xfrm>
            <a:off x="76200" y="215456"/>
            <a:ext cx="9067800" cy="146094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SUPRAVENTRICULAR </a:t>
            </a:r>
            <a:r>
              <a:rPr lang="sr-Latn-RS" altLang="sr-Latn-RS" b="1" dirty="0" smtClean="0">
                <a:solidFill>
                  <a:schemeClr val="tx2"/>
                </a:solidFill>
                <a:latin typeface="Times New Roman" panose="02020603050405020304" pitchFamily="18" charset="0"/>
                <a:cs typeface="Times New Roman" panose="02020603050405020304" pitchFamily="18" charset="0"/>
              </a:rPr>
              <a:t>TACHYCARDIA</a:t>
            </a:r>
          </a:p>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THERAPY</a:t>
            </a:r>
          </a:p>
          <a:p>
            <a:pPr algn="ctr">
              <a:buClr>
                <a:schemeClr val="accent1"/>
              </a:buClr>
            </a:pPr>
            <a:r>
              <a:rPr lang="sr-Latn-CS" altLang="sr-Latn-RS" b="1" dirty="0" smtClean="0">
                <a:latin typeface="Times New Roman" panose="02020603050405020304" pitchFamily="18" charset="0"/>
                <a:cs typeface="Times New Roman" panose="02020603050405020304" pitchFamily="18" charset="0"/>
              </a:rPr>
              <a:t>(</a:t>
            </a:r>
            <a:r>
              <a:rPr lang="sr-Latn-RS" altLang="sr-Latn-RS" b="1" dirty="0" smtClean="0">
                <a:latin typeface="Times New Roman" panose="02020603050405020304" pitchFamily="18" charset="0"/>
                <a:cs typeface="Times New Roman" panose="02020603050405020304" pitchFamily="18" charset="0"/>
              </a:rPr>
              <a:t>S</a:t>
            </a:r>
            <a:r>
              <a:rPr lang="sr-Latn-CS" altLang="sr-Latn-RS" b="1" i="1" dirty="0" smtClean="0">
                <a:latin typeface="Times New Roman" panose="02020603050405020304" pitchFamily="18" charset="0"/>
                <a:cs typeface="Times New Roman" panose="02020603050405020304" pitchFamily="18" charset="0"/>
              </a:rPr>
              <a:t>upraventricular tachycardia</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2718294256"/>
              </p:ext>
            </p:extLst>
          </p:nvPr>
        </p:nvGraphicFramePr>
        <p:xfrm>
          <a:off x="1973406" y="3426629"/>
          <a:ext cx="5638800" cy="355175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4047438972"/>
      </p:ext>
    </p:extLst>
  </p:cSld>
  <p:clrMapOvr>
    <a:masterClrMapping/>
  </p:clrMapOvr>
  <mc:AlternateContent xmlns:mc="http://schemas.openxmlformats.org/markup-compatibility/2006" xmlns:p14="http://schemas.microsoft.com/office/powerpoint/2010/main">
    <mc:Choice Requires="p14">
      <p:transition spd="slow" p14:dur="2000" advTm="41187"/>
    </mc:Choice>
    <mc:Fallback xmlns="">
      <p:transition spd="slow" advTm="4118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a:xfrm>
            <a:off x="1066800" y="152400"/>
            <a:ext cx="744855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PRE-EXCITATIOn SYNDROMES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sz="2800" b="1" dirty="0" smtClean="0">
                <a:latin typeface="Times New Roman" panose="02020603050405020304" pitchFamily="18" charset="0"/>
                <a:cs typeface="Times New Roman" panose="02020603050405020304" pitchFamily="18" charset="0"/>
              </a:rPr>
              <a:t>(</a:t>
            </a:r>
            <a:r>
              <a:rPr lang="sr-Latn-RS" altLang="sr-Latn-RS" sz="2800" b="1" dirty="0">
                <a:latin typeface="Times New Roman" panose="02020603050405020304" pitchFamily="18" charset="0"/>
                <a:cs typeface="Times New Roman" panose="02020603050405020304" pitchFamily="18" charset="0"/>
              </a:rPr>
              <a:t>W</a:t>
            </a:r>
            <a:r>
              <a:rPr lang="sr-Latn-CS" altLang="sr-Latn-RS" sz="2800" b="1" dirty="0" smtClean="0">
                <a:latin typeface="Times New Roman" panose="02020603050405020304" pitchFamily="18" charset="0"/>
                <a:cs typeface="Times New Roman" panose="02020603050405020304" pitchFamily="18" charset="0"/>
              </a:rPr>
              <a:t>olf-Parkinson-White syndrome)</a:t>
            </a:r>
            <a:endParaRPr lang="en-US" altLang="sr-Latn-RS" sz="2800" b="1" i="1" dirty="0">
              <a:latin typeface="Times New Roman" panose="02020603050405020304" pitchFamily="18" charset="0"/>
              <a:cs typeface="Times New Roman" panose="02020603050405020304" pitchFamily="18" charset="0"/>
            </a:endParaRPr>
          </a:p>
        </p:txBody>
      </p:sp>
      <p:sp>
        <p:nvSpPr>
          <p:cNvPr id="4" name="Text Box 8"/>
          <p:cNvSpPr txBox="1">
            <a:spLocks noGrp="1" noChangeArrowheads="1"/>
          </p:cNvSpPr>
          <p:nvPr>
            <p:ph idx="1"/>
          </p:nvPr>
        </p:nvSpPr>
        <p:spPr bwMode="auto">
          <a:xfrm>
            <a:off x="1066800" y="1676400"/>
            <a:ext cx="7886700" cy="5663089"/>
          </a:xfrm>
          <a:prstGeom prst="rect">
            <a:avLst/>
          </a:prstGeom>
          <a:solidFill>
            <a:schemeClr val="accent1">
              <a:lumMod val="75000"/>
            </a:schemeClr>
          </a:solidFill>
          <a:ln>
            <a:noFill/>
          </a:ln>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Premature anterograde depolarization of the ventricular myocardium via an aberrant pathway</a:t>
            </a:r>
          </a:p>
          <a:p>
            <a:pPr>
              <a:spcBef>
                <a:spcPct val="50000"/>
              </a:spcBef>
              <a:buClr>
                <a:schemeClr val="accent1"/>
              </a:buClr>
              <a:buNone/>
            </a:pPr>
            <a:r>
              <a:rPr lang="sr-Latn-RS" altLang="sr-Latn-RS" sz="2000" b="1" dirty="0" smtClean="0">
                <a:solidFill>
                  <a:schemeClr val="bg1"/>
                </a:solidFill>
                <a:latin typeface="Times New Roman" panose="02020603050405020304" pitchFamily="18" charset="0"/>
                <a:cs typeface="Times New Roman" panose="02020603050405020304" pitchFamily="18" charset="0"/>
              </a:rPr>
              <a:t>Clasification</a:t>
            </a:r>
            <a:r>
              <a:rPr lang="en-US" altLang="sr-Latn-RS" sz="2000" b="1" dirty="0" smtClean="0">
                <a:solidFill>
                  <a:schemeClr val="bg1"/>
                </a:solidFill>
                <a:latin typeface="Times New Roman" panose="02020603050405020304" pitchFamily="18" charset="0"/>
                <a:cs typeface="Times New Roman" panose="02020603050405020304" pitchFamily="18" charset="0"/>
              </a:rPr>
              <a:t> </a:t>
            </a:r>
            <a:r>
              <a:rPr lang="en-US" altLang="sr-Latn-RS" sz="2000" b="1" dirty="0">
                <a:solidFill>
                  <a:schemeClr val="bg1"/>
                </a:solidFill>
                <a:latin typeface="Times New Roman" panose="02020603050405020304" pitchFamily="18" charset="0"/>
                <a:cs typeface="Times New Roman" panose="02020603050405020304" pitchFamily="18" charset="0"/>
              </a:rPr>
              <a:t>(depending on the passage of the target through the aberrant path):</a:t>
            </a:r>
          </a:p>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anterograde: from the atrium to the ventricle</a:t>
            </a:r>
          </a:p>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retrograde: from ventricle to atrium</a:t>
            </a:r>
          </a:p>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TREATMENT:</a:t>
            </a:r>
          </a:p>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Acute:</a:t>
            </a:r>
          </a:p>
          <a:p>
            <a:pPr marL="571500" indent="-182563">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stimulation maneuvers n. </a:t>
            </a:r>
            <a:r>
              <a:rPr lang="en-US" altLang="sr-Latn-RS" sz="2000" b="1" dirty="0" err="1">
                <a:solidFill>
                  <a:schemeClr val="bg1"/>
                </a:solidFill>
                <a:latin typeface="Times New Roman" panose="02020603050405020304" pitchFamily="18" charset="0"/>
                <a:cs typeface="Times New Roman" panose="02020603050405020304" pitchFamily="18" charset="0"/>
              </a:rPr>
              <a:t>Vagus</a:t>
            </a:r>
            <a:endParaRPr lang="en-US" altLang="sr-Latn-RS" sz="2000" b="1" dirty="0">
              <a:solidFill>
                <a:schemeClr val="bg1"/>
              </a:solidFill>
              <a:latin typeface="Times New Roman" panose="02020603050405020304" pitchFamily="18" charset="0"/>
              <a:cs typeface="Times New Roman" panose="02020603050405020304" pitchFamily="18" charset="0"/>
            </a:endParaRPr>
          </a:p>
          <a:p>
            <a:pPr marL="571500" indent="-182563">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medically</a:t>
            </a:r>
          </a:p>
          <a:p>
            <a:pPr marL="571500" indent="-182563">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electrical cardioversion</a:t>
            </a:r>
          </a:p>
          <a:p>
            <a:pPr>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Long term:</a:t>
            </a:r>
          </a:p>
          <a:p>
            <a:pPr marL="457200" indent="-182563">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medically</a:t>
            </a:r>
          </a:p>
          <a:p>
            <a:pPr marL="457200" indent="-182563">
              <a:spcBef>
                <a:spcPct val="50000"/>
              </a:spcBef>
              <a:buClr>
                <a:schemeClr val="accent1"/>
              </a:buClr>
              <a:buNone/>
            </a:pPr>
            <a:r>
              <a:rPr lang="en-US" altLang="sr-Latn-RS" sz="2000" b="1" dirty="0">
                <a:solidFill>
                  <a:schemeClr val="bg1"/>
                </a:solidFill>
                <a:latin typeface="Times New Roman" panose="02020603050405020304" pitchFamily="18" charset="0"/>
                <a:cs typeface="Times New Roman" panose="02020603050405020304" pitchFamily="18" charset="0"/>
              </a:rPr>
              <a:t>radiofrequency ablation of the aberrant pathway</a:t>
            </a:r>
            <a:endParaRPr lang="sr-Cyrl-RS" altLang="sr-Latn-RS" sz="1600" b="1"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0227577"/>
      </p:ext>
    </p:extLst>
  </p:cSld>
  <p:clrMapOvr>
    <a:masterClrMapping/>
  </p:clrMapOvr>
  <mc:AlternateContent xmlns:mc="http://schemas.openxmlformats.org/markup-compatibility/2006" xmlns:p14="http://schemas.microsoft.com/office/powerpoint/2010/main">
    <mc:Choice Requires="p14">
      <p:transition spd="slow" p14:dur="2000" advTm="50546"/>
    </mc:Choice>
    <mc:Fallback xmlns="">
      <p:transition spd="slow" advTm="50546"/>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84632"/>
            <a:ext cx="9067800" cy="1609344"/>
          </a:xfrm>
        </p:spPr>
        <p:txBody>
          <a:bodyPr>
            <a:normAutofit/>
          </a:bodyPr>
          <a:lstStyle/>
          <a:p>
            <a:r>
              <a:rPr lang="sr-Latn-RS" altLang="sr-Latn-RS" sz="3600" b="1" dirty="0">
                <a:latin typeface="Times New Roman" panose="02020603050405020304" pitchFamily="18" charset="0"/>
                <a:cs typeface="Times New Roman" panose="02020603050405020304" pitchFamily="18" charset="0"/>
              </a:rPr>
              <a:t>W</a:t>
            </a:r>
            <a:r>
              <a:rPr lang="sr-Latn-CS" altLang="sr-Latn-RS" sz="3600" b="1" dirty="0">
                <a:latin typeface="Times New Roman" panose="02020603050405020304" pitchFamily="18" charset="0"/>
                <a:cs typeface="Times New Roman" panose="02020603050405020304" pitchFamily="18" charset="0"/>
              </a:rPr>
              <a:t>olf-Parkinson-White syndrome</a:t>
            </a:r>
            <a:endParaRPr lang="en-US" sz="3600" dirty="0"/>
          </a:p>
        </p:txBody>
      </p:sp>
      <p:pic>
        <p:nvPicPr>
          <p:cNvPr id="4" name="Content Placeholder 3"/>
          <p:cNvPicPr>
            <a:picLocks noGrp="1" noChangeAspect="1"/>
          </p:cNvPicPr>
          <p:nvPr>
            <p:ph idx="1"/>
          </p:nvPr>
        </p:nvPicPr>
        <p:blipFill rotWithShape="1">
          <a:blip r:embed="rId2"/>
          <a:srcRect l="12971" t="43574" r="38362" b="13166"/>
          <a:stretch/>
        </p:blipFill>
        <p:spPr>
          <a:xfrm>
            <a:off x="657224" y="2286000"/>
            <a:ext cx="7800975" cy="390048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512717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a:xfrm>
            <a:off x="457200" y="152400"/>
            <a:ext cx="8496300" cy="13255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PRE-EXCITATIOC SYNDROMES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sz="2800" b="1" dirty="0" smtClean="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Lown</a:t>
            </a:r>
            <a:r>
              <a:rPr lang="en-US" sz="2800" b="1" dirty="0">
                <a:latin typeface="Times New Roman" panose="02020603050405020304" pitchFamily="18" charset="0"/>
                <a:cs typeface="Times New Roman" panose="02020603050405020304" pitchFamily="18" charset="0"/>
              </a:rPr>
              <a:t>-</a:t>
            </a:r>
            <a:r>
              <a:rPr lang="en-US" sz="2800" b="1" dirty="0" err="1">
                <a:latin typeface="Times New Roman" panose="02020603050405020304" pitchFamily="18" charset="0"/>
                <a:cs typeface="Times New Roman" panose="02020603050405020304" pitchFamily="18" charset="0"/>
              </a:rPr>
              <a:t>Ganong</a:t>
            </a:r>
            <a:r>
              <a:rPr lang="en-US" sz="2800" b="1" dirty="0">
                <a:latin typeface="Times New Roman" panose="02020603050405020304" pitchFamily="18" charset="0"/>
                <a:cs typeface="Times New Roman" panose="02020603050405020304" pitchFamily="18" charset="0"/>
              </a:rPr>
              <a:t>-Levine (LGL) syndrome</a:t>
            </a:r>
            <a:r>
              <a:rPr lang="sr-Latn-RS" altLang="sr-Latn-RS" sz="2800" b="1" i="1" dirty="0" smtClean="0">
                <a:latin typeface="Times New Roman" panose="02020603050405020304" pitchFamily="18" charset="0"/>
                <a:cs typeface="Times New Roman" panose="02020603050405020304" pitchFamily="18" charset="0"/>
              </a:rPr>
              <a:t> </a:t>
            </a:r>
            <a:r>
              <a:rPr lang="sr-Latn-CS" altLang="sr-Latn-RS" sz="2800" b="1" dirty="0" smtClean="0">
                <a:latin typeface="Times New Roman" panose="02020603050405020304" pitchFamily="18" charset="0"/>
                <a:cs typeface="Times New Roman" panose="02020603050405020304" pitchFamily="18" charset="0"/>
              </a:rPr>
              <a:t>)</a:t>
            </a:r>
            <a:endParaRPr lang="en-US" altLang="sr-Latn-RS" sz="2800" b="1" i="1" dirty="0">
              <a:latin typeface="Times New Roman" panose="02020603050405020304" pitchFamily="18" charset="0"/>
              <a:cs typeface="Times New Roman" panose="02020603050405020304" pitchFamily="18" charset="0"/>
            </a:endParaRPr>
          </a:p>
        </p:txBody>
      </p:sp>
      <p:sp>
        <p:nvSpPr>
          <p:cNvPr id="4" name="Text Box 8"/>
          <p:cNvSpPr txBox="1">
            <a:spLocks noGrp="1" noChangeArrowheads="1"/>
          </p:cNvSpPr>
          <p:nvPr>
            <p:ph idx="1"/>
          </p:nvPr>
        </p:nvSpPr>
        <p:spPr bwMode="auto">
          <a:xfrm>
            <a:off x="1066800" y="1676400"/>
            <a:ext cx="7886700" cy="4259628"/>
          </a:xfrm>
          <a:prstGeom prst="rect">
            <a:avLst/>
          </a:prstGeom>
          <a:solidFill>
            <a:schemeClr val="accent1">
              <a:lumMod val="75000"/>
            </a:schemeClr>
          </a:solidFill>
          <a:ln>
            <a:noFill/>
          </a:ln>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spcBef>
                <a:spcPct val="50000"/>
              </a:spcBef>
              <a:buClr>
                <a:schemeClr val="accent1"/>
              </a:buClr>
              <a:buNone/>
            </a:pPr>
            <a:r>
              <a:rPr lang="en-US" dirty="0"/>
              <a:t> </a:t>
            </a:r>
            <a:r>
              <a:rPr lang="en-US" sz="2000" b="1" dirty="0">
                <a:solidFill>
                  <a:schemeClr val="bg1"/>
                </a:solidFill>
                <a:latin typeface="Times New Roman" panose="02020603050405020304" pitchFamily="18" charset="0"/>
                <a:cs typeface="Times New Roman" panose="02020603050405020304" pitchFamily="18" charset="0"/>
              </a:rPr>
              <a:t>clinical syndrome consisting of paroxysms of tachycardia and </a:t>
            </a:r>
            <a:r>
              <a:rPr lang="en-US" sz="2000" b="1" dirty="0" smtClean="0">
                <a:solidFill>
                  <a:schemeClr val="bg1"/>
                </a:solidFill>
                <a:latin typeface="Times New Roman" panose="02020603050405020304" pitchFamily="18" charset="0"/>
                <a:cs typeface="Times New Roman" panose="02020603050405020304" pitchFamily="18" charset="0"/>
              </a:rPr>
              <a:t>ECG</a:t>
            </a:r>
            <a:r>
              <a:rPr lang="sr-Latn-RS" sz="2000" b="1" dirty="0" smtClean="0">
                <a:solidFill>
                  <a:schemeClr val="bg1"/>
                </a:solidFill>
                <a:latin typeface="Times New Roman" panose="02020603050405020304" pitchFamily="18" charset="0"/>
                <a:cs typeface="Times New Roman" panose="02020603050405020304" pitchFamily="18" charset="0"/>
              </a:rPr>
              <a:t> </a:t>
            </a:r>
            <a:r>
              <a:rPr lang="en-US" sz="2000" b="1" dirty="0" smtClean="0">
                <a:solidFill>
                  <a:schemeClr val="bg1"/>
                </a:solidFill>
                <a:latin typeface="Times New Roman" panose="02020603050405020304" pitchFamily="18" charset="0"/>
                <a:cs typeface="Times New Roman" panose="02020603050405020304" pitchFamily="18" charset="0"/>
              </a:rPr>
              <a:t>findings </a:t>
            </a:r>
            <a:r>
              <a:rPr lang="en-US" sz="2000" b="1" dirty="0">
                <a:solidFill>
                  <a:schemeClr val="bg1"/>
                </a:solidFill>
                <a:latin typeface="Times New Roman" panose="02020603050405020304" pitchFamily="18" charset="0"/>
                <a:cs typeface="Times New Roman" panose="02020603050405020304" pitchFamily="18" charset="0"/>
              </a:rPr>
              <a:t>of a short PR interval and normal QRS </a:t>
            </a:r>
            <a:r>
              <a:rPr lang="en-US" sz="2000" b="1" dirty="0" smtClean="0">
                <a:solidFill>
                  <a:schemeClr val="bg1"/>
                </a:solidFill>
                <a:latin typeface="Times New Roman" panose="02020603050405020304" pitchFamily="18" charset="0"/>
                <a:cs typeface="Times New Roman" panose="02020603050405020304" pitchFamily="18" charset="0"/>
              </a:rPr>
              <a:t>duration</a:t>
            </a:r>
            <a:endParaRPr lang="sr-Latn-RS" sz="2000" b="1" dirty="0" smtClean="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smtClean="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smtClean="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smtClean="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a:solidFill>
                <a:schemeClr val="bg1"/>
              </a:solidFill>
              <a:latin typeface="Times New Roman" panose="02020603050405020304" pitchFamily="18" charset="0"/>
              <a:cs typeface="Times New Roman" panose="02020603050405020304" pitchFamily="18" charset="0"/>
            </a:endParaRPr>
          </a:p>
          <a:p>
            <a:pPr>
              <a:spcBef>
                <a:spcPct val="50000"/>
              </a:spcBef>
              <a:buClr>
                <a:schemeClr val="accent1"/>
              </a:buClr>
              <a:buNone/>
            </a:pPr>
            <a:endParaRPr lang="sr-Latn-RS" sz="2000" b="1" dirty="0" smtClean="0">
              <a:solidFill>
                <a:schemeClr val="bg1"/>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rotWithShape="1">
          <a:blip r:embed="rId2"/>
          <a:srcRect l="17813" t="36666" r="32500" b="28333"/>
          <a:stretch/>
        </p:blipFill>
        <p:spPr>
          <a:xfrm>
            <a:off x="1371600" y="2666999"/>
            <a:ext cx="7315200" cy="2898475"/>
          </a:xfrm>
          <a:prstGeom prst="rect">
            <a:avLst/>
          </a:prstGeom>
        </p:spPr>
      </p:pic>
    </p:spTree>
    <p:extLst>
      <p:ext uri="{BB962C8B-B14F-4D97-AF65-F5344CB8AC3E}">
        <p14:creationId xmlns:p14="http://schemas.microsoft.com/office/powerpoint/2010/main" val="3063511164"/>
      </p:ext>
    </p:extLst>
  </p:cSld>
  <p:clrMapOvr>
    <a:masterClrMapping/>
  </p:clrMapOvr>
  <mc:AlternateContent xmlns:mc="http://schemas.openxmlformats.org/markup-compatibility/2006" xmlns:p14="http://schemas.microsoft.com/office/powerpoint/2010/main">
    <mc:Choice Requires="p14">
      <p:transition spd="slow" p14:dur="2000" advTm="50546"/>
    </mc:Choice>
    <mc:Fallback xmlns="">
      <p:transition spd="slow" advTm="50546"/>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457200" y="76200"/>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sz="3600" b="1" dirty="0" smtClean="0">
                <a:solidFill>
                  <a:schemeClr val="tx2"/>
                </a:solidFill>
                <a:latin typeface="Times New Roman" panose="02020603050405020304" pitchFamily="18" charset="0"/>
                <a:cs typeface="Times New Roman" panose="02020603050405020304" pitchFamily="18" charset="0"/>
              </a:rPr>
              <a:t>RADIOFREQUENCY ABLATION</a:t>
            </a:r>
            <a:endParaRPr lang="en-US" altLang="sr-Latn-RS" sz="3600" b="1" i="1" dirty="0">
              <a:latin typeface="Times New Roman" panose="02020603050405020304" pitchFamily="18" charset="0"/>
              <a:cs typeface="Times New Roman" panose="02020603050405020304" pitchFamily="18" charset="0"/>
            </a:endParaRPr>
          </a:p>
        </p:txBody>
      </p:sp>
      <p:pic>
        <p:nvPicPr>
          <p:cNvPr id="12" name="Content Placeholder 3"/>
          <p:cNvPicPr>
            <a:picLocks noChangeAspect="1"/>
          </p:cNvPicPr>
          <p:nvPr/>
        </p:nvPicPr>
        <p:blipFill rotWithShape="1">
          <a:blip r:embed="rId2"/>
          <a:srcRect l="23405" t="17585" r="30298" b="19373"/>
          <a:stretch/>
        </p:blipFill>
        <p:spPr>
          <a:xfrm>
            <a:off x="1295400" y="2074110"/>
            <a:ext cx="4114800" cy="3173700"/>
          </a:xfrm>
          <a:prstGeom prst="rect">
            <a:avLst/>
          </a:prstGeom>
        </p:spPr>
      </p:pic>
      <p:pic>
        <p:nvPicPr>
          <p:cNvPr id="14" name="Content Placeholder 3"/>
          <p:cNvPicPr>
            <a:picLocks noChangeAspect="1"/>
          </p:cNvPicPr>
          <p:nvPr/>
        </p:nvPicPr>
        <p:blipFill rotWithShape="1">
          <a:blip r:embed="rId3"/>
          <a:srcRect l="24390" t="8829" r="24388" b="26378"/>
          <a:stretch/>
        </p:blipFill>
        <p:spPr>
          <a:xfrm>
            <a:off x="5486400" y="2438400"/>
            <a:ext cx="3509081" cy="2409094"/>
          </a:xfrm>
          <a:prstGeom prst="rect">
            <a:avLst/>
          </a:prstGeom>
        </p:spPr>
      </p:pic>
    </p:spTree>
    <p:extLst>
      <p:ext uri="{BB962C8B-B14F-4D97-AF65-F5344CB8AC3E}">
        <p14:creationId xmlns:p14="http://schemas.microsoft.com/office/powerpoint/2010/main" val="4215976438"/>
      </p:ext>
    </p:extLst>
  </p:cSld>
  <p:clrMapOvr>
    <a:masterClrMapping/>
  </p:clrMapOvr>
  <mc:AlternateContent xmlns:mc="http://schemas.openxmlformats.org/markup-compatibility/2006" xmlns:p14="http://schemas.microsoft.com/office/powerpoint/2010/main">
    <mc:Choice Requires="p14">
      <p:transition spd="slow" p14:dur="2000" advTm="17937"/>
    </mc:Choice>
    <mc:Fallback xmlns="">
      <p:transition spd="slow" advTm="17937"/>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l="33594" t="38194" r="25044" b="26196"/>
          <a:stretch/>
        </p:blipFill>
        <p:spPr>
          <a:xfrm>
            <a:off x="1752600" y="2438400"/>
            <a:ext cx="6477000" cy="3136628"/>
          </a:xfrm>
          <a:prstGeom prst="rect">
            <a:avLst/>
          </a:prstGeom>
          <a:ln>
            <a:solidFill>
              <a:schemeClr val="tx1">
                <a:lumMod val="50000"/>
                <a:lumOff val="50000"/>
              </a:schemeClr>
            </a:solidFill>
          </a:ln>
          <a:effectLst>
            <a:outerShdw blurRad="292100" dist="139700" dir="2700000" algn="tl" rotWithShape="0">
              <a:srgbClr val="333333">
                <a:alpha val="65000"/>
              </a:srgbClr>
            </a:outerShdw>
          </a:effectLst>
        </p:spPr>
      </p:pic>
      <p:sp>
        <p:nvSpPr>
          <p:cNvPr id="2" name="Rectangle 1"/>
          <p:cNvSpPr/>
          <p:nvPr/>
        </p:nvSpPr>
        <p:spPr>
          <a:xfrm>
            <a:off x="2057400" y="5867400"/>
            <a:ext cx="5429692" cy="369332"/>
          </a:xfrm>
          <a:prstGeom prst="rect">
            <a:avLst/>
          </a:prstGeom>
        </p:spPr>
        <p:txBody>
          <a:bodyPr wrap="none">
            <a:spAutoFit/>
          </a:bodyPr>
          <a:lstStyle/>
          <a:p>
            <a:r>
              <a:rPr lang="sr-Latn-RS" b="1" dirty="0">
                <a:latin typeface="Times New Roman" panose="02020603050405020304" pitchFamily="18" charset="0"/>
                <a:cs typeface="Times New Roman" panose="02020603050405020304" pitchFamily="18" charset="0"/>
              </a:rPr>
              <a:t> </a:t>
            </a:r>
            <a:r>
              <a:rPr lang="sr-Cyrl-RS" b="1" dirty="0">
                <a:latin typeface="Times New Roman" panose="02020603050405020304" pitchFamily="18" charset="0"/>
                <a:cs typeface="Times New Roman" panose="02020603050405020304" pitchFamily="18" charset="0"/>
              </a:rPr>
              <a:t>33.5 </a:t>
            </a:r>
            <a:r>
              <a:rPr lang="en-US" b="1" dirty="0">
                <a:latin typeface="Times New Roman" panose="02020603050405020304" pitchFamily="18" charset="0"/>
                <a:cs typeface="Times New Roman" panose="02020603050405020304" pitchFamily="18" charset="0"/>
              </a:rPr>
              <a:t>million people worldwide have atrial fibrillation</a:t>
            </a:r>
            <a:endParaRPr lang="sr-Cyrl-RS" b="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987898871"/>
      </p:ext>
    </p:extLst>
  </p:cSld>
  <p:clrMapOvr>
    <a:masterClrMapping/>
  </p:clrMapOvr>
  <mc:AlternateContent xmlns:mc="http://schemas.openxmlformats.org/markup-compatibility/2006" xmlns:p14="http://schemas.microsoft.com/office/powerpoint/2010/main">
    <mc:Choice Requires="p14">
      <p:transition spd="slow" p14:dur="2000" advTm="40306"/>
    </mc:Choice>
    <mc:Fallback xmlns="">
      <p:transition spd="slow" advTm="403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
        <p:nvSpPr>
          <p:cNvPr id="7" name="Text Box 20"/>
          <p:cNvSpPr txBox="1">
            <a:spLocks noChangeArrowheads="1"/>
          </p:cNvSpPr>
          <p:nvPr/>
        </p:nvSpPr>
        <p:spPr bwMode="auto">
          <a:xfrm>
            <a:off x="1371600" y="2667000"/>
            <a:ext cx="6477000" cy="2917722"/>
          </a:xfrm>
          <a:prstGeom prst="rect">
            <a:avLst/>
          </a:prstGeom>
          <a:solidFill>
            <a:schemeClr val="tx2">
              <a:lumMod val="75000"/>
            </a:schemeClr>
          </a:solidFill>
          <a:ln w="9525">
            <a:solidFill>
              <a:schemeClr val="tx1"/>
            </a:solidFill>
            <a:miter lim="800000"/>
            <a:headEnd/>
            <a:tailEnd/>
          </a:ln>
          <a:scene3d>
            <a:camera prst="orthographicFront"/>
            <a:lightRig rig="threePt" dir="t"/>
          </a:scene3d>
          <a:sp3d>
            <a:bevelT w="114300" prst="artDeco"/>
          </a:sp3d>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eaLnBrk="1" hangingPunct="1">
              <a:lnSpc>
                <a:spcPct val="90000"/>
              </a:lnSpc>
              <a:spcBef>
                <a:spcPct val="50000"/>
              </a:spcBef>
              <a:buClr>
                <a:schemeClr val="accent1"/>
              </a:buClr>
              <a:buFont typeface="Wingdings" panose="05000000000000000000" pitchFamily="2" charset="2"/>
              <a:buNone/>
            </a:pPr>
            <a:endParaRPr lang="sr-Cyrl-RS" altLang="sr-Latn-RS" sz="1800" b="1" dirty="0" smtClean="0">
              <a:solidFill>
                <a:schemeClr val="bg1"/>
              </a:solidFill>
              <a:latin typeface="Times New Roman" panose="02020603050405020304" pitchFamily="18" charset="0"/>
              <a:cs typeface="Times New Roman" panose="02020603050405020304" pitchFamily="18" charset="0"/>
            </a:endParaRP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The most common long-term cardiac arrhythmia in the adult population</a:t>
            </a:r>
          </a:p>
          <a:p>
            <a:pPr>
              <a:lnSpc>
                <a:spcPct val="90000"/>
              </a:lnSpc>
              <a:spcBef>
                <a:spcPct val="50000"/>
              </a:spcBef>
              <a:buClr>
                <a:schemeClr val="accent1"/>
              </a:buClr>
              <a:buNone/>
            </a:pPr>
            <a:endParaRPr lang="en-US" altLang="sr-Latn-RS" sz="1800" b="1" dirty="0">
              <a:solidFill>
                <a:schemeClr val="bg1"/>
              </a:solidFill>
              <a:latin typeface="Times New Roman" panose="02020603050405020304" pitchFamily="18" charset="0"/>
              <a:cs typeface="Times New Roman" panose="02020603050405020304" pitchFamily="18" charset="0"/>
            </a:endParaRP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Higher frequency:</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male</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seniors</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associated cardiovascular diseases</a:t>
            </a:r>
            <a:endParaRPr lang="sr-Cyrl-RS" altLang="sr-Latn-RS" sz="1800" b="1"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5227955"/>
      </p:ext>
    </p:extLst>
  </p:cSld>
  <p:clrMapOvr>
    <a:masterClrMapping/>
  </p:clrMapOvr>
  <mc:AlternateContent xmlns:mc="http://schemas.openxmlformats.org/markup-compatibility/2006" xmlns:p14="http://schemas.microsoft.com/office/powerpoint/2010/main">
    <mc:Choice Requires="p14">
      <p:transition spd="slow" p14:dur="2000" advTm="28463"/>
    </mc:Choice>
    <mc:Fallback xmlns="">
      <p:transition spd="slow" advTm="28463"/>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51563" t="24305" r="39062" b="14584"/>
          <a:stretch/>
        </p:blipFill>
        <p:spPr>
          <a:xfrm>
            <a:off x="7315201" y="1"/>
            <a:ext cx="1838036" cy="6858000"/>
          </a:xfrm>
          <a:prstGeom prst="rect">
            <a:avLst/>
          </a:prstGeom>
        </p:spPr>
      </p:pic>
      <p:sp>
        <p:nvSpPr>
          <p:cNvPr id="23" name="Freeform 22"/>
          <p:cNvSpPr/>
          <p:nvPr/>
        </p:nvSpPr>
        <p:spPr>
          <a:xfrm>
            <a:off x="8534400" y="5029200"/>
            <a:ext cx="76200" cy="152400"/>
          </a:xfrm>
          <a:custGeom>
            <a:avLst/>
            <a:gdLst>
              <a:gd name="connsiteX0" fmla="*/ 64655 w 158538"/>
              <a:gd name="connsiteY0" fmla="*/ 48612 h 161329"/>
              <a:gd name="connsiteX1" fmla="*/ 83128 w 158538"/>
              <a:gd name="connsiteY1" fmla="*/ 2431 h 161329"/>
              <a:gd name="connsiteX2" fmla="*/ 110837 w 158538"/>
              <a:gd name="connsiteY2" fmla="*/ 11667 h 161329"/>
              <a:gd name="connsiteX3" fmla="*/ 120073 w 158538"/>
              <a:gd name="connsiteY3" fmla="*/ 104031 h 161329"/>
              <a:gd name="connsiteX4" fmla="*/ 157019 w 158538"/>
              <a:gd name="connsiteY4" fmla="*/ 94794 h 161329"/>
              <a:gd name="connsiteX5" fmla="*/ 147782 w 158538"/>
              <a:gd name="connsiteY5" fmla="*/ 67085 h 161329"/>
              <a:gd name="connsiteX6" fmla="*/ 138546 w 158538"/>
              <a:gd name="connsiteY6" fmla="*/ 20903 h 161329"/>
              <a:gd name="connsiteX7" fmla="*/ 101600 w 158538"/>
              <a:gd name="connsiteY7" fmla="*/ 30140 h 161329"/>
              <a:gd name="connsiteX8" fmla="*/ 92364 w 158538"/>
              <a:gd name="connsiteY8" fmla="*/ 57849 h 161329"/>
              <a:gd name="connsiteX9" fmla="*/ 55419 w 158538"/>
              <a:gd name="connsiteY9" fmla="*/ 113267 h 161329"/>
              <a:gd name="connsiteX10" fmla="*/ 0 w 158538"/>
              <a:gd name="connsiteY10" fmla="*/ 140976 h 161329"/>
              <a:gd name="connsiteX11" fmla="*/ 110837 w 158538"/>
              <a:gd name="connsiteY11" fmla="*/ 159449 h 161329"/>
              <a:gd name="connsiteX12" fmla="*/ 83128 w 158538"/>
              <a:gd name="connsiteY12" fmla="*/ 140976 h 161329"/>
              <a:gd name="connsiteX13" fmla="*/ 36946 w 158538"/>
              <a:gd name="connsiteY13" fmla="*/ 131740 h 161329"/>
              <a:gd name="connsiteX14" fmla="*/ 27709 w 158538"/>
              <a:gd name="connsiteY14" fmla="*/ 94794 h 16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538" h="161329">
                <a:moveTo>
                  <a:pt x="64655" y="48612"/>
                </a:moveTo>
                <a:cubicBezTo>
                  <a:pt x="70813" y="33218"/>
                  <a:pt x="70181" y="12788"/>
                  <a:pt x="83128" y="2431"/>
                </a:cubicBezTo>
                <a:cubicBezTo>
                  <a:pt x="90731" y="-3651"/>
                  <a:pt x="107510" y="2517"/>
                  <a:pt x="110837" y="11667"/>
                </a:cubicBezTo>
                <a:cubicBezTo>
                  <a:pt x="121411" y="40746"/>
                  <a:pt x="116994" y="73243"/>
                  <a:pt x="120073" y="104031"/>
                </a:cubicBezTo>
                <a:cubicBezTo>
                  <a:pt x="132388" y="100952"/>
                  <a:pt x="149402" y="104950"/>
                  <a:pt x="157019" y="94794"/>
                </a:cubicBezTo>
                <a:cubicBezTo>
                  <a:pt x="162861" y="87005"/>
                  <a:pt x="150143" y="76530"/>
                  <a:pt x="147782" y="67085"/>
                </a:cubicBezTo>
                <a:cubicBezTo>
                  <a:pt x="143974" y="51855"/>
                  <a:pt x="141625" y="36297"/>
                  <a:pt x="138546" y="20903"/>
                </a:cubicBezTo>
                <a:cubicBezTo>
                  <a:pt x="126231" y="23982"/>
                  <a:pt x="111513" y="22210"/>
                  <a:pt x="101600" y="30140"/>
                </a:cubicBezTo>
                <a:cubicBezTo>
                  <a:pt x="93998" y="36222"/>
                  <a:pt x="97092" y="49338"/>
                  <a:pt x="92364" y="57849"/>
                </a:cubicBezTo>
                <a:cubicBezTo>
                  <a:pt x="81582" y="77257"/>
                  <a:pt x="73892" y="100952"/>
                  <a:pt x="55419" y="113267"/>
                </a:cubicBezTo>
                <a:cubicBezTo>
                  <a:pt x="19608" y="137140"/>
                  <a:pt x="38240" y="128230"/>
                  <a:pt x="0" y="140976"/>
                </a:cubicBezTo>
                <a:cubicBezTo>
                  <a:pt x="36153" y="153027"/>
                  <a:pt x="69592" y="166323"/>
                  <a:pt x="110837" y="159449"/>
                </a:cubicBezTo>
                <a:cubicBezTo>
                  <a:pt x="121787" y="157624"/>
                  <a:pt x="93522" y="144874"/>
                  <a:pt x="83128" y="140976"/>
                </a:cubicBezTo>
                <a:cubicBezTo>
                  <a:pt x="68429" y="135464"/>
                  <a:pt x="52340" y="134819"/>
                  <a:pt x="36946" y="131740"/>
                </a:cubicBezTo>
                <a:cubicBezTo>
                  <a:pt x="26735" y="101110"/>
                  <a:pt x="27709" y="113767"/>
                  <a:pt x="27709" y="9479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Explosion 1 23"/>
          <p:cNvSpPr/>
          <p:nvPr/>
        </p:nvSpPr>
        <p:spPr>
          <a:xfrm>
            <a:off x="7924800" y="381000"/>
            <a:ext cx="381000" cy="5334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1828800" y="2590800"/>
            <a:ext cx="5105400" cy="1477328"/>
          </a:xfrm>
          <a:prstGeom prst="rect">
            <a:avLst/>
          </a:prstGeom>
          <a:noFill/>
        </p:spPr>
        <p:txBody>
          <a:bodyPr wrap="square" rtlCol="0">
            <a:spAutoFit/>
          </a:bodyPr>
          <a:lstStyle/>
          <a:p>
            <a:r>
              <a:rPr lang="sr-Cyrl-RS" b="1" dirty="0" smtClean="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5x higher risk of STROKE</a:t>
            </a:r>
          </a:p>
          <a:p>
            <a:pPr marL="285750" indent="-285750">
              <a:buFont typeface="Arial" panose="020B0604020202020204" pitchFamily="34" charset="0"/>
              <a:buChar char="•"/>
            </a:pPr>
            <a:endParaRPr lang="en-US"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1 million suffer a stroke as a result of atrial fibrillation annually</a:t>
            </a:r>
          </a:p>
        </p:txBody>
      </p:sp>
    </p:spTree>
    <p:custDataLst>
      <p:tags r:id="rId1"/>
    </p:custDataLst>
    <p:extLst>
      <p:ext uri="{BB962C8B-B14F-4D97-AF65-F5344CB8AC3E}">
        <p14:creationId xmlns:p14="http://schemas.microsoft.com/office/powerpoint/2010/main" val="373812114"/>
      </p:ext>
    </p:extLst>
  </p:cSld>
  <p:clrMapOvr>
    <a:masterClrMapping/>
  </p:clrMapOvr>
  <mc:AlternateContent xmlns:mc="http://schemas.openxmlformats.org/markup-compatibility/2006" xmlns:p14="http://schemas.microsoft.com/office/powerpoint/2010/main">
    <mc:Choice Requires="p14">
      <p:transition spd="slow" p14:dur="2000" advTm="43890"/>
    </mc:Choice>
    <mc:Fallback xmlns="">
      <p:transition spd="slow" advTm="4389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 0 C -0.00105 0.0037 -0.00209 0.00718 -0.00295 0.01088 C -0.0033 0.01204 -0.00348 0.01366 -0.004 0.01481 C -0.00452 0.0162 -0.00539 0.01759 -0.00608 0.01875 C -0.00643 0.02014 -0.00712 0.02153 -0.00712 0.02292 C -0.00712 0.02731 -0.00486 0.02778 -0.00295 0.03102 C -0.00157 0.03356 0.00104 0.03912 0.00104 0.03912 C 0.00139 0.04051 0.00208 0.04167 0.00208 0.04306 C 0.00208 0.0463 0.00086 0.05069 0 0.05394 C 0.00139 0.06505 -0.00018 0.05972 0.00503 0.07014 L 0.00711 0.07407 L 0.0092 0.07801 C 0.00885 0.08218 0.00868 0.08634 0.00816 0.09028 C 0.00764 0.09306 0.00607 0.09838 0.00607 0.09838 C 0.00642 0.10093 0.00659 0.1037 0.00711 0.10648 C 0.00729 0.10787 0.0092 0.11019 0.00816 0.11042 C 0.00607 0.11111 0.00399 0.10856 0.00208 0.10764 L -0.00105 0.10648 C -0.00469 0.09167 0.00121 0.11389 -0.004 0.09838 C -0.00486 0.09583 -0.00539 0.09282 -0.00608 0.09028 L -0.00712 0.08611 C -0.00747 0.08495 -0.00782 0.08356 -0.00816 0.08218 C -0.00868 0.07847 -0.00973 0.07037 -0.01111 0.06736 L -0.0132 0.06319 C -0.01355 0.06157 -0.01372 0.05972 -0.01407 0.05787 C -0.01476 0.05509 -0.01615 0.04977 -0.01615 0.04977 C -0.0165 0.04444 -0.0165 0.03912 -0.01719 0.03356 C -0.01754 0.03079 -0.01719 0.02639 -0.01927 0.02569 L -0.02223 0.02431 C -0.02327 0.02292 -0.02414 0.02153 -0.02535 0.02014 C -0.02622 0.01921 -0.02761 0.01875 -0.0283 0.01759 C -0.029 0.01644 -0.02882 0.01481 -0.02934 0.01343 C -0.02986 0.01204 -0.03073 0.01088 -0.03125 0.00949 C -0.03368 -0.00023 -0.03039 0.01134 -0.03542 0.00139 C -0.03594 0.00023 -0.03594 -0.00139 -0.03646 -0.00278 C -0.03698 -0.00417 -0.03785 -0.00532 -0.03837 -0.00671 C -0.03924 -0.00926 -0.03976 -0.01204 -0.04045 -0.01481 C -0.0408 -0.0162 -0.0408 -0.01759 -0.0415 -0.01875 L -0.04341 -0.02292 C -0.0441 -0.02593 -0.04549 -0.03449 -0.04653 -0.03634 C -0.04723 -0.03773 -0.04775 -0.03935 -0.04844 -0.04051 C -0.04931 -0.04144 -0.05052 -0.04213 -0.05157 -0.04306 C -0.05625 -0.05231 -0.05486 -0.04815 -0.0566 -0.05532 C -0.05643 -0.05833 -0.05591 -0.07755 -0.05365 -0.08218 L -0.05157 -0.08611 C -0.04948 -0.09745 -0.05209 -0.08634 -0.04844 -0.0956 C -0.04809 -0.09699 -0.04809 -0.09838 -0.04757 -0.09977 C -0.04636 -0.10255 -0.04341 -0.10764 -0.04341 -0.10764 C -0.04306 -0.10903 -0.04289 -0.11042 -0.04254 -0.11181 C -0.04184 -0.11319 -0.04098 -0.11435 -0.04045 -0.11574 C -0.03959 -0.11852 -0.03907 -0.1213 -0.03837 -0.12384 L -0.03733 -0.12801 C -0.0375 -0.13218 -0.03802 -0.15579 -0.03941 -0.16435 C -0.0415 -0.17685 -0.04202 -0.16852 -0.04341 -0.1831 C -0.04393 -0.18819 -0.04445 -0.19537 -0.04549 -0.20069 C -0.04601 -0.20347 -0.04688 -0.20602 -0.04757 -0.2088 C -0.04792 -0.21019 -0.04827 -0.21134 -0.04844 -0.21273 L -0.04948 -0.21944 C -0.04983 -0.225 -0.05 -0.23032 -0.05052 -0.23565 C -0.0507 -0.2375 -0.05157 -0.23935 -0.05157 -0.2412 C -0.05226 -0.26389 -0.05174 -0.28681 -0.05261 -0.30972 C -0.05278 -0.31528 -0.05452 -0.32593 -0.05452 -0.32593 C -0.05486 -0.33218 -0.05504 -0.33866 -0.05556 -0.34491 C -0.05573 -0.3463 -0.05625 -0.34745 -0.0566 -0.34884 C -0.05695 -0.35069 -0.0573 -0.35255 -0.05764 -0.35417 C -0.05799 -0.35556 -0.05834 -0.35694 -0.05868 -0.35833 C -0.05938 -0.36157 -0.06042 -0.36944 -0.06164 -0.37176 L -0.06372 -0.37569 C -0.06441 -0.3794 -0.06476 -0.3831 -0.06563 -0.38657 C -0.06598 -0.38796 -0.0665 -0.38912 -0.06667 -0.39051 C -0.0691 -0.4037 -0.0665 -0.39213 -0.06875 -0.40139 C -0.0691 -0.40463 -0.06927 -0.40764 -0.0698 -0.41088 C -0.06997 -0.41227 -0.07049 -0.41343 -0.07084 -0.41481 C -0.07118 -0.41806 -0.07136 -0.42106 -0.0717 -0.42431 C -0.07205 -0.42569 -0.07257 -0.42685 -0.07275 -0.42824 C -0.07327 -0.43056 -0.07344 -0.43287 -0.07379 -0.43495 C -0.07414 -0.43773 -0.07431 -0.44051 -0.07483 -0.44306 C -0.07483 -0.44306 -0.07726 -0.45324 -0.07778 -0.45532 L -0.07882 -0.45926 C -0.07917 -0.46204 -0.07934 -0.46481 -0.07986 -0.46736 C -0.08004 -0.46875 -0.08056 -0.47014 -0.08091 -0.47153 C -0.08334 -0.48333 -0.08056 -0.47106 -0.08282 -0.48079 C -0.08264 -0.49028 -0.08247 -0.49977 -0.08195 -0.50903 C -0.08177 -0.51019 -0.08039 -0.51713 -0.07986 -0.51852 C -0.07934 -0.51991 -0.07848 -0.52106 -0.07778 -0.52269 C -0.07361 -0.5338 -0.08056 -0.51921 -0.07483 -0.53079 C -0.07448 -0.53194 -0.07414 -0.53333 -0.07379 -0.53472 C -0.07344 -0.53704 -0.07327 -0.53935 -0.07275 -0.54144 C -0.0724 -0.54329 -0.07136 -0.54514 -0.07084 -0.54676 C -0.06927 -0.55625 -0.07032 -0.55139 -0.06771 -0.56157 C -0.06736 -0.56296 -0.06736 -0.56458 -0.06667 -0.56574 L -0.06268 -0.57384 C -0.06007 -0.58403 -0.06355 -0.57153 -0.05973 -0.58194 C -0.05886 -0.58403 -0.05816 -0.58912 -0.05764 -0.5912 C -0.05764 -0.5912 -0.05504 -0.60139 -0.05452 -0.60347 L -0.05157 -0.61551 L -0.05052 -0.61968 C -0.05174 -0.63796 -0.05157 -0.63032 -0.05157 -0.64236 L -0.05157 -0.64236 " pathEditMode="relative" ptsTypes="AAAAAAAAAAAAAAAAAAAAAAAAAAAAAAAAAAAAAAAAAAAAAAAAAAAAAAAAAAAAAAAAAAAAAAAAAAAAAAAAAAAAAAAAAAAAAAAAAAAA">
                                      <p:cBhvr>
                                        <p:cTn id="6" dur="4000" fill="hold"/>
                                        <p:tgtEl>
                                          <p:spTgt spid="23"/>
                                        </p:tgtEl>
                                        <p:attrNameLst>
                                          <p:attrName>ppt_x</p:attrName>
                                          <p:attrName>ppt_y</p:attrName>
                                        </p:attrNameLst>
                                      </p:cBhvr>
                                    </p:animMotion>
                                  </p:childTnLst>
                                </p:cTn>
                              </p:par>
                            </p:childTnLst>
                          </p:cTn>
                        </p:par>
                        <p:par>
                          <p:cTn id="7" fill="hold">
                            <p:stCondLst>
                              <p:cond delay="4000"/>
                            </p:stCondLst>
                            <p:childTnLst>
                              <p:par>
                                <p:cTn id="8" presetID="6" presetClass="entr" presetSubtype="32" fill="hold" grpId="0"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circle(out)">
                                      <p:cBhvr>
                                        <p:cTn id="10" dur="20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100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44583" t="38148" r="25000" b="50000"/>
          <a:stretch/>
        </p:blipFill>
        <p:spPr>
          <a:xfrm>
            <a:off x="1066800" y="2209800"/>
            <a:ext cx="5562600" cy="1219200"/>
          </a:xfrm>
          <a:prstGeom prst="rect">
            <a:avLst/>
          </a:prstGeom>
          <a:ln>
            <a:solidFill>
              <a:schemeClr val="accent1"/>
            </a:solidFill>
          </a:ln>
        </p:spPr>
      </p:pic>
      <p:sp>
        <p:nvSpPr>
          <p:cNvPr id="5" name="Freeform 4"/>
          <p:cNvSpPr/>
          <p:nvPr/>
        </p:nvSpPr>
        <p:spPr>
          <a:xfrm>
            <a:off x="1143000" y="2354219"/>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6" name="Freeform 5"/>
          <p:cNvSpPr/>
          <p:nvPr/>
        </p:nvSpPr>
        <p:spPr>
          <a:xfrm>
            <a:off x="2309952" y="2990821"/>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7" name="Freeform 6"/>
          <p:cNvSpPr/>
          <p:nvPr/>
        </p:nvSpPr>
        <p:spPr>
          <a:xfrm>
            <a:off x="2603336" y="2354219"/>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8" name="Freeform 7"/>
          <p:cNvSpPr/>
          <p:nvPr/>
        </p:nvSpPr>
        <p:spPr>
          <a:xfrm>
            <a:off x="3771561" y="2992050"/>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9" name="Freeform 8"/>
          <p:cNvSpPr/>
          <p:nvPr/>
        </p:nvSpPr>
        <p:spPr>
          <a:xfrm>
            <a:off x="4032255" y="2354219"/>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0" name="Freeform 9"/>
          <p:cNvSpPr/>
          <p:nvPr/>
        </p:nvSpPr>
        <p:spPr>
          <a:xfrm>
            <a:off x="5205133" y="2990821"/>
            <a:ext cx="294658" cy="20250"/>
          </a:xfrm>
          <a:custGeom>
            <a:avLst/>
            <a:gdLst>
              <a:gd name="connsiteX0" fmla="*/ 0 w 294658"/>
              <a:gd name="connsiteY0" fmla="*/ 20250 h 20250"/>
              <a:gd name="connsiteX1" fmla="*/ 258618 w 294658"/>
              <a:gd name="connsiteY1" fmla="*/ 1777 h 20250"/>
              <a:gd name="connsiteX2" fmla="*/ 286327 w 294658"/>
              <a:gd name="connsiteY2" fmla="*/ 1777 h 20250"/>
            </a:gdLst>
            <a:ahLst/>
            <a:cxnLst>
              <a:cxn ang="0">
                <a:pos x="connsiteX0" y="connsiteY0"/>
              </a:cxn>
              <a:cxn ang="0">
                <a:pos x="connsiteX1" y="connsiteY1"/>
              </a:cxn>
              <a:cxn ang="0">
                <a:pos x="connsiteX2" y="connsiteY2"/>
              </a:cxn>
            </a:cxnLst>
            <a:rect l="l" t="t" r="r" b="b"/>
            <a:pathLst>
              <a:path w="294658" h="20250">
                <a:moveTo>
                  <a:pt x="0" y="20250"/>
                </a:moveTo>
                <a:lnTo>
                  <a:pt x="258618" y="1777"/>
                </a:lnTo>
                <a:cubicBezTo>
                  <a:pt x="306339" y="-1302"/>
                  <a:pt x="296333" y="237"/>
                  <a:pt x="286327" y="1777"/>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1" name="Freeform 10"/>
          <p:cNvSpPr/>
          <p:nvPr/>
        </p:nvSpPr>
        <p:spPr>
          <a:xfrm>
            <a:off x="5478384" y="2354219"/>
            <a:ext cx="1168225" cy="833518"/>
          </a:xfrm>
          <a:custGeom>
            <a:avLst/>
            <a:gdLst>
              <a:gd name="connsiteX0" fmla="*/ 0 w 1168225"/>
              <a:gd name="connsiteY0" fmla="*/ 637800 h 833518"/>
              <a:gd name="connsiteX1" fmla="*/ 101600 w 1168225"/>
              <a:gd name="connsiteY1" fmla="*/ 619328 h 833518"/>
              <a:gd name="connsiteX2" fmla="*/ 184728 w 1168225"/>
              <a:gd name="connsiteY2" fmla="*/ 554673 h 833518"/>
              <a:gd name="connsiteX3" fmla="*/ 258619 w 1168225"/>
              <a:gd name="connsiteY3" fmla="*/ 554673 h 833518"/>
              <a:gd name="connsiteX4" fmla="*/ 295564 w 1168225"/>
              <a:gd name="connsiteY4" fmla="*/ 628564 h 833518"/>
              <a:gd name="connsiteX5" fmla="*/ 378691 w 1168225"/>
              <a:gd name="connsiteY5" fmla="*/ 628564 h 833518"/>
              <a:gd name="connsiteX6" fmla="*/ 424873 w 1168225"/>
              <a:gd name="connsiteY6" fmla="*/ 637800 h 833518"/>
              <a:gd name="connsiteX7" fmla="*/ 415637 w 1168225"/>
              <a:gd name="connsiteY7" fmla="*/ 683982 h 833518"/>
              <a:gd name="connsiteX8" fmla="*/ 489528 w 1168225"/>
              <a:gd name="connsiteY8" fmla="*/ 491 h 833518"/>
              <a:gd name="connsiteX9" fmla="*/ 526473 w 1168225"/>
              <a:gd name="connsiteY9" fmla="*/ 804055 h 833518"/>
              <a:gd name="connsiteX10" fmla="*/ 544946 w 1168225"/>
              <a:gd name="connsiteY10" fmla="*/ 656273 h 833518"/>
              <a:gd name="connsiteX11" fmla="*/ 748146 w 1168225"/>
              <a:gd name="connsiteY11" fmla="*/ 628564 h 833518"/>
              <a:gd name="connsiteX12" fmla="*/ 868219 w 1168225"/>
              <a:gd name="connsiteY12" fmla="*/ 554673 h 833518"/>
              <a:gd name="connsiteX13" fmla="*/ 923637 w 1168225"/>
              <a:gd name="connsiteY13" fmla="*/ 508491 h 833518"/>
              <a:gd name="connsiteX14" fmla="*/ 1025237 w 1168225"/>
              <a:gd name="connsiteY14" fmla="*/ 554673 h 833518"/>
              <a:gd name="connsiteX15" fmla="*/ 1117600 w 1168225"/>
              <a:gd name="connsiteY15" fmla="*/ 647037 h 833518"/>
              <a:gd name="connsiteX16" fmla="*/ 1163782 w 1168225"/>
              <a:gd name="connsiteY16" fmla="*/ 647037 h 833518"/>
              <a:gd name="connsiteX17" fmla="*/ 1163782 w 1168225"/>
              <a:gd name="connsiteY17" fmla="*/ 656273 h 83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8225" h="833518">
                <a:moveTo>
                  <a:pt x="0" y="637800"/>
                </a:moveTo>
                <a:cubicBezTo>
                  <a:pt x="35406" y="635491"/>
                  <a:pt x="70812" y="633182"/>
                  <a:pt x="101600" y="619328"/>
                </a:cubicBezTo>
                <a:cubicBezTo>
                  <a:pt x="132388" y="605473"/>
                  <a:pt x="158558" y="565449"/>
                  <a:pt x="184728" y="554673"/>
                </a:cubicBezTo>
                <a:cubicBezTo>
                  <a:pt x="210898" y="543897"/>
                  <a:pt x="240146" y="542358"/>
                  <a:pt x="258619" y="554673"/>
                </a:cubicBezTo>
                <a:cubicBezTo>
                  <a:pt x="277092" y="566988"/>
                  <a:pt x="275552" y="616249"/>
                  <a:pt x="295564" y="628564"/>
                </a:cubicBezTo>
                <a:cubicBezTo>
                  <a:pt x="315576" y="640879"/>
                  <a:pt x="357140" y="627025"/>
                  <a:pt x="378691" y="628564"/>
                </a:cubicBezTo>
                <a:cubicBezTo>
                  <a:pt x="400243" y="630103"/>
                  <a:pt x="418715" y="628564"/>
                  <a:pt x="424873" y="637800"/>
                </a:cubicBezTo>
                <a:cubicBezTo>
                  <a:pt x="431031" y="647036"/>
                  <a:pt x="404861" y="790200"/>
                  <a:pt x="415637" y="683982"/>
                </a:cubicBezTo>
                <a:cubicBezTo>
                  <a:pt x="426413" y="577764"/>
                  <a:pt x="471055" y="-19521"/>
                  <a:pt x="489528" y="491"/>
                </a:cubicBezTo>
                <a:cubicBezTo>
                  <a:pt x="508001" y="20503"/>
                  <a:pt x="517237" y="694758"/>
                  <a:pt x="526473" y="804055"/>
                </a:cubicBezTo>
                <a:cubicBezTo>
                  <a:pt x="535709" y="913352"/>
                  <a:pt x="508001" y="685521"/>
                  <a:pt x="544946" y="656273"/>
                </a:cubicBezTo>
                <a:cubicBezTo>
                  <a:pt x="581891" y="627025"/>
                  <a:pt x="694267" y="645497"/>
                  <a:pt x="748146" y="628564"/>
                </a:cubicBezTo>
                <a:cubicBezTo>
                  <a:pt x="802025" y="611631"/>
                  <a:pt x="838971" y="574685"/>
                  <a:pt x="868219" y="554673"/>
                </a:cubicBezTo>
                <a:cubicBezTo>
                  <a:pt x="897467" y="534661"/>
                  <a:pt x="897467" y="508491"/>
                  <a:pt x="923637" y="508491"/>
                </a:cubicBezTo>
                <a:cubicBezTo>
                  <a:pt x="949807" y="508491"/>
                  <a:pt x="992910" y="531582"/>
                  <a:pt x="1025237" y="554673"/>
                </a:cubicBezTo>
                <a:cubicBezTo>
                  <a:pt x="1057564" y="577764"/>
                  <a:pt x="1094509" y="631643"/>
                  <a:pt x="1117600" y="647037"/>
                </a:cubicBezTo>
                <a:cubicBezTo>
                  <a:pt x="1140691" y="662431"/>
                  <a:pt x="1156085" y="645498"/>
                  <a:pt x="1163782" y="647037"/>
                </a:cubicBezTo>
                <a:cubicBezTo>
                  <a:pt x="1171479" y="648576"/>
                  <a:pt x="1167630" y="652424"/>
                  <a:pt x="1163782" y="656273"/>
                </a:cubicBezTo>
              </a:path>
            </a:pathLst>
          </a:cu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3" name="TextBox 12"/>
          <p:cNvSpPr txBox="1"/>
          <p:nvPr/>
        </p:nvSpPr>
        <p:spPr>
          <a:xfrm>
            <a:off x="2063666" y="1222916"/>
            <a:ext cx="510540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A graphic record of the electrical activity of the heart</a:t>
            </a:r>
          </a:p>
        </p:txBody>
      </p:sp>
      <p:sp>
        <p:nvSpPr>
          <p:cNvPr id="17"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E</a:t>
            </a:r>
            <a:r>
              <a:rPr lang="sr-Latn-RS" altLang="sr-Latn-RS" b="1" dirty="0" smtClean="0">
                <a:solidFill>
                  <a:schemeClr val="tx2"/>
                </a:solidFill>
                <a:latin typeface="Times New Roman" panose="02020603050405020304" pitchFamily="18" charset="0"/>
                <a:cs typeface="Times New Roman" panose="02020603050405020304" pitchFamily="18" charset="0"/>
              </a:rPr>
              <a:t>lectrocardiography</a:t>
            </a:r>
            <a:endParaRPr lang="en-US" altLang="sr-Latn-RS" b="1" i="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2614847" y="2452377"/>
            <a:ext cx="457200" cy="369332"/>
          </a:xfrm>
          <a:prstGeom prst="rect">
            <a:avLst/>
          </a:prstGeom>
          <a:noFill/>
        </p:spPr>
        <p:txBody>
          <a:bodyPr wrap="square" rtlCol="0">
            <a:spAutoFit/>
          </a:bodyPr>
          <a:lstStyle/>
          <a:p>
            <a:r>
              <a:rPr lang="sr-Cyrl-RS" dirty="0">
                <a:latin typeface="Times New Roman" panose="02020603050405020304" pitchFamily="18" charset="0"/>
                <a:cs typeface="Times New Roman" panose="02020603050405020304" pitchFamily="18" charset="0"/>
              </a:rPr>
              <a:t>р</a:t>
            </a:r>
            <a:endParaRPr lang="en-US"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2820356" y="1833511"/>
            <a:ext cx="812713"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QRS</a:t>
            </a:r>
            <a:endParaRPr lang="en-US"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3376715" y="2512552"/>
            <a:ext cx="812713"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T</a:t>
            </a:r>
            <a:endParaRPr lang="en-US" dirty="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rotWithShape="1">
          <a:blip r:embed="rId4"/>
          <a:srcRect l="40625" t="59028" r="43750" b="15972"/>
          <a:stretch/>
        </p:blipFill>
        <p:spPr>
          <a:xfrm>
            <a:off x="1541807" y="3539183"/>
            <a:ext cx="3550476" cy="3195429"/>
          </a:xfrm>
          <a:prstGeom prst="rect">
            <a:avLst/>
          </a:prstGeom>
          <a:ln>
            <a:solidFill>
              <a:schemeClr val="accent1"/>
            </a:solidFill>
          </a:ln>
        </p:spPr>
      </p:pic>
      <p:sp>
        <p:nvSpPr>
          <p:cNvPr id="25" name="Oval 24"/>
          <p:cNvSpPr/>
          <p:nvPr/>
        </p:nvSpPr>
        <p:spPr>
          <a:xfrm>
            <a:off x="6248400" y="3824339"/>
            <a:ext cx="493728" cy="41786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7898245" y="3824338"/>
            <a:ext cx="493728" cy="417861"/>
          </a:xfrm>
          <a:prstGeom prst="ellipse">
            <a:avLst/>
          </a:prstGeom>
          <a:solidFill>
            <a:srgbClr val="FFFF0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6248400" y="6248400"/>
            <a:ext cx="493728" cy="41786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898245" y="6248399"/>
            <a:ext cx="493728" cy="417861"/>
          </a:xfrm>
          <a:prstGeom prst="ellipse">
            <a:avLst/>
          </a:prstGeom>
          <a:solidFill>
            <a:srgbClr val="00B05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a:stCxn id="25" idx="6"/>
            <a:endCxn id="26" idx="2"/>
          </p:cNvCxnSpPr>
          <p:nvPr/>
        </p:nvCxnSpPr>
        <p:spPr>
          <a:xfrm flipV="1">
            <a:off x="6742128" y="4033269"/>
            <a:ext cx="1156117"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Minus 30"/>
          <p:cNvSpPr/>
          <p:nvPr/>
        </p:nvSpPr>
        <p:spPr>
          <a:xfrm>
            <a:off x="6273799" y="3406952"/>
            <a:ext cx="502017" cy="456409"/>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lus 31"/>
          <p:cNvSpPr/>
          <p:nvPr/>
        </p:nvSpPr>
        <p:spPr>
          <a:xfrm>
            <a:off x="7864556" y="3314613"/>
            <a:ext cx="545730" cy="54874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a:stCxn id="25" idx="4"/>
            <a:endCxn id="28" idx="1"/>
          </p:cNvCxnSpPr>
          <p:nvPr/>
        </p:nvCxnSpPr>
        <p:spPr>
          <a:xfrm>
            <a:off x="6495264" y="4242200"/>
            <a:ext cx="1475286" cy="20673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6" idx="4"/>
            <a:endCxn id="28" idx="0"/>
          </p:cNvCxnSpPr>
          <p:nvPr/>
        </p:nvCxnSpPr>
        <p:spPr>
          <a:xfrm>
            <a:off x="8145109" y="4242199"/>
            <a:ext cx="0" cy="200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Plus 37"/>
          <p:cNvSpPr/>
          <p:nvPr/>
        </p:nvSpPr>
        <p:spPr>
          <a:xfrm>
            <a:off x="7860515" y="5634208"/>
            <a:ext cx="545730" cy="54874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7232907" y="3688202"/>
            <a:ext cx="387093" cy="369332"/>
          </a:xfrm>
          <a:prstGeom prst="rect">
            <a:avLst/>
          </a:prstGeom>
          <a:noFill/>
        </p:spPr>
        <p:txBody>
          <a:bodyPr wrap="square" rtlCol="0">
            <a:spAutoFit/>
          </a:bodyPr>
          <a:lstStyle/>
          <a:p>
            <a:r>
              <a:rPr lang="sr-Latn-RS" dirty="0" smtClean="0"/>
              <a:t>I</a:t>
            </a:r>
            <a:endParaRPr lang="en-US" dirty="0"/>
          </a:p>
        </p:txBody>
      </p:sp>
      <p:sp>
        <p:nvSpPr>
          <p:cNvPr id="41" name="TextBox 40"/>
          <p:cNvSpPr txBox="1"/>
          <p:nvPr/>
        </p:nvSpPr>
        <p:spPr>
          <a:xfrm>
            <a:off x="6742128" y="4927745"/>
            <a:ext cx="387093" cy="369332"/>
          </a:xfrm>
          <a:prstGeom prst="rect">
            <a:avLst/>
          </a:prstGeom>
          <a:noFill/>
        </p:spPr>
        <p:txBody>
          <a:bodyPr wrap="square" rtlCol="0">
            <a:spAutoFit/>
          </a:bodyPr>
          <a:lstStyle/>
          <a:p>
            <a:r>
              <a:rPr lang="sr-Latn-RS" dirty="0" smtClean="0"/>
              <a:t>II</a:t>
            </a:r>
            <a:endParaRPr lang="en-US" dirty="0"/>
          </a:p>
        </p:txBody>
      </p:sp>
      <p:sp>
        <p:nvSpPr>
          <p:cNvPr id="42" name="TextBox 41"/>
          <p:cNvSpPr txBox="1"/>
          <p:nvPr/>
        </p:nvSpPr>
        <p:spPr>
          <a:xfrm>
            <a:off x="8145109" y="4907135"/>
            <a:ext cx="387093" cy="369332"/>
          </a:xfrm>
          <a:prstGeom prst="rect">
            <a:avLst/>
          </a:prstGeom>
          <a:noFill/>
        </p:spPr>
        <p:txBody>
          <a:bodyPr wrap="square" rtlCol="0">
            <a:spAutoFit/>
          </a:bodyPr>
          <a:lstStyle/>
          <a:p>
            <a:r>
              <a:rPr lang="sr-Latn-RS" dirty="0" smtClean="0"/>
              <a:t>III</a:t>
            </a:r>
            <a:endParaRPr lang="en-US" dirty="0"/>
          </a:p>
        </p:txBody>
      </p:sp>
      <p:sp>
        <p:nvSpPr>
          <p:cNvPr id="43" name="TextBox 42"/>
          <p:cNvSpPr txBox="1"/>
          <p:nvPr/>
        </p:nvSpPr>
        <p:spPr>
          <a:xfrm>
            <a:off x="5675677" y="3861600"/>
            <a:ext cx="713610"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aVR</a:t>
            </a:r>
            <a:endParaRPr lang="en-US" dirty="0">
              <a:latin typeface="Times New Roman" panose="02020603050405020304" pitchFamily="18" charset="0"/>
              <a:cs typeface="Times New Roman" panose="02020603050405020304" pitchFamily="18" charset="0"/>
            </a:endParaRPr>
          </a:p>
        </p:txBody>
      </p:sp>
      <p:sp>
        <p:nvSpPr>
          <p:cNvPr id="44" name="TextBox 43"/>
          <p:cNvSpPr txBox="1"/>
          <p:nvPr/>
        </p:nvSpPr>
        <p:spPr>
          <a:xfrm>
            <a:off x="8404826" y="3808173"/>
            <a:ext cx="713610"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aVL</a:t>
            </a:r>
            <a:endParaRPr lang="en-US" dirty="0">
              <a:latin typeface="Times New Roman" panose="02020603050405020304" pitchFamily="18" charset="0"/>
              <a:cs typeface="Times New Roman" panose="02020603050405020304" pitchFamily="18" charset="0"/>
            </a:endParaRPr>
          </a:p>
        </p:txBody>
      </p:sp>
      <p:sp>
        <p:nvSpPr>
          <p:cNvPr id="45" name="TextBox 44"/>
          <p:cNvSpPr txBox="1"/>
          <p:nvPr/>
        </p:nvSpPr>
        <p:spPr>
          <a:xfrm>
            <a:off x="8341074" y="6296928"/>
            <a:ext cx="713610" cy="369332"/>
          </a:xfrm>
          <a:prstGeom prst="rect">
            <a:avLst/>
          </a:prstGeom>
          <a:noFill/>
        </p:spPr>
        <p:txBody>
          <a:bodyPr wrap="square" rtlCol="0">
            <a:spAutoFit/>
          </a:bodyPr>
          <a:lstStyle/>
          <a:p>
            <a:r>
              <a:rPr lang="sr-Latn-RS" dirty="0" smtClean="0">
                <a:latin typeface="Times New Roman" panose="02020603050405020304" pitchFamily="18" charset="0"/>
                <a:cs typeface="Times New Roman" panose="02020603050405020304" pitchFamily="18" charset="0"/>
              </a:rPr>
              <a:t>aVF</a:t>
            </a:r>
            <a:endParaRPr lang="en-US"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315017079"/>
      </p:ext>
    </p:extLst>
  </p:cSld>
  <p:clrMapOvr>
    <a:masterClrMapping/>
  </p:clrMapOvr>
  <mc:AlternateContent xmlns:mc="http://schemas.openxmlformats.org/markup-compatibility/2006" xmlns:p14="http://schemas.microsoft.com/office/powerpoint/2010/main">
    <mc:Choice Requires="p14">
      <p:transition spd="slow" p14:dur="2000" advTm="50428"/>
    </mc:Choice>
    <mc:Fallback xmlns="">
      <p:transition spd="slow" advTm="5042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80"/>
                                        <p:tgtEl>
                                          <p:spTgt spid="5"/>
                                        </p:tgtEl>
                                      </p:cBhvr>
                                    </p:animEffect>
                                  </p:childTnLst>
                                </p:cTn>
                              </p:par>
                            </p:childTnLst>
                          </p:cTn>
                        </p:par>
                        <p:par>
                          <p:cTn id="8" fill="hold">
                            <p:stCondLst>
                              <p:cond delay="38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
                                        <p:tgtEl>
                                          <p:spTgt spid="6"/>
                                        </p:tgtEl>
                                      </p:cBhvr>
                                    </p:animEffect>
                                  </p:childTnLst>
                                </p:cTn>
                              </p:par>
                            </p:childTnLst>
                          </p:cTn>
                        </p:par>
                        <p:par>
                          <p:cTn id="12" fill="hold">
                            <p:stCondLst>
                              <p:cond delay="48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80"/>
                                        <p:tgtEl>
                                          <p:spTgt spid="7"/>
                                        </p:tgtEl>
                                      </p:cBhvr>
                                    </p:animEffect>
                                  </p:childTnLst>
                                </p:cTn>
                              </p:par>
                            </p:childTnLst>
                          </p:cTn>
                        </p:par>
                        <p:par>
                          <p:cTn id="16" fill="hold">
                            <p:stCondLst>
                              <p:cond delay="86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
                                        <p:tgtEl>
                                          <p:spTgt spid="8"/>
                                        </p:tgtEl>
                                      </p:cBhvr>
                                    </p:animEffect>
                                  </p:childTnLst>
                                </p:cTn>
                              </p:par>
                            </p:childTnLst>
                          </p:cTn>
                        </p:par>
                        <p:par>
                          <p:cTn id="20" fill="hold">
                            <p:stCondLst>
                              <p:cond delay="96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380"/>
                                        <p:tgtEl>
                                          <p:spTgt spid="9"/>
                                        </p:tgtEl>
                                      </p:cBhvr>
                                    </p:animEffect>
                                  </p:childTnLst>
                                </p:cTn>
                              </p:par>
                            </p:childTnLst>
                          </p:cTn>
                        </p:par>
                        <p:par>
                          <p:cTn id="24" fill="hold">
                            <p:stCondLst>
                              <p:cond delay="134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00"/>
                                        <p:tgtEl>
                                          <p:spTgt spid="10"/>
                                        </p:tgtEl>
                                      </p:cBhvr>
                                    </p:animEffect>
                                  </p:childTnLst>
                                </p:cTn>
                              </p:par>
                            </p:childTnLst>
                          </p:cTn>
                        </p:par>
                        <p:par>
                          <p:cTn id="28" fill="hold">
                            <p:stCondLst>
                              <p:cond delay="144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38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2" grpId="0"/>
      <p:bldP spid="14"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ATRIAL FIBRILLATION </a:t>
            </a:r>
            <a:br>
              <a:rPr lang="sr-Latn-RS" dirty="0" smtClean="0"/>
            </a:br>
            <a:r>
              <a:rPr lang="sr-Latn-RS" dirty="0" smtClean="0"/>
              <a:t>DEFINITION</a:t>
            </a:r>
            <a:endParaRPr lang="en-US" dirty="0"/>
          </a:p>
        </p:txBody>
      </p:sp>
      <p:pic>
        <p:nvPicPr>
          <p:cNvPr id="4" name="Content Placeholder 3"/>
          <p:cNvPicPr>
            <a:picLocks noGrp="1" noChangeAspect="1"/>
          </p:cNvPicPr>
          <p:nvPr>
            <p:ph idx="1"/>
          </p:nvPr>
        </p:nvPicPr>
        <p:blipFill rotWithShape="1">
          <a:blip r:embed="rId2"/>
          <a:srcRect l="27782" t="47335" r="48942" b="28213"/>
          <a:stretch/>
        </p:blipFill>
        <p:spPr>
          <a:xfrm>
            <a:off x="1371600" y="2286000"/>
            <a:ext cx="6019800" cy="355715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889550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ATRIAL </a:t>
            </a:r>
            <a:r>
              <a:rPr lang="en-US" dirty="0" err="1" smtClean="0"/>
              <a:t>FIBRILLATiON</a:t>
            </a:r>
            <a:endParaRPr lang="en-US" dirty="0"/>
          </a:p>
        </p:txBody>
      </p:sp>
      <p:sp>
        <p:nvSpPr>
          <p:cNvPr id="3" name="Content Placeholder 2"/>
          <p:cNvSpPr>
            <a:spLocks noGrp="1"/>
          </p:cNvSpPr>
          <p:nvPr>
            <p:ph idx="1"/>
          </p:nvPr>
        </p:nvSpPr>
        <p:spPr/>
        <p:txBody>
          <a:bodyPr/>
          <a:lstStyle/>
          <a:p>
            <a:r>
              <a:rPr lang="en-US" i="1" dirty="0"/>
              <a:t>Symptomatic</a:t>
            </a:r>
            <a:r>
              <a:rPr lang="en-US" dirty="0"/>
              <a:t> or </a:t>
            </a:r>
            <a:r>
              <a:rPr lang="en-US" i="1" dirty="0"/>
              <a:t>asymptomatic</a:t>
            </a:r>
            <a:r>
              <a:rPr lang="en-US" dirty="0"/>
              <a:t> AF that is documented by surface ECG. </a:t>
            </a:r>
            <a:endParaRPr lang="en-US" dirty="0" smtClean="0"/>
          </a:p>
          <a:p>
            <a:r>
              <a:rPr lang="en-US" dirty="0" smtClean="0"/>
              <a:t>The </a:t>
            </a:r>
            <a:r>
              <a:rPr lang="en-US" dirty="0"/>
              <a:t>minimum duration of an ECG tracing of AF required to establish the diagnosis of clinical AF is at least 30 seconds, or entire 12-lead ECG.</a:t>
            </a:r>
          </a:p>
        </p:txBody>
      </p:sp>
    </p:spTree>
    <p:extLst>
      <p:ext uri="{BB962C8B-B14F-4D97-AF65-F5344CB8AC3E}">
        <p14:creationId xmlns:p14="http://schemas.microsoft.com/office/powerpoint/2010/main" val="7612695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of </a:t>
            </a:r>
            <a:r>
              <a:rPr lang="en-US" dirty="0" smtClean="0"/>
              <a:t>subclinical </a:t>
            </a:r>
            <a:r>
              <a:rPr lang="en-US" dirty="0"/>
              <a:t>AF</a:t>
            </a:r>
          </a:p>
        </p:txBody>
      </p:sp>
      <p:pic>
        <p:nvPicPr>
          <p:cNvPr id="4" name="Content Placeholder 3"/>
          <p:cNvPicPr>
            <a:picLocks noGrp="1" noChangeAspect="1"/>
          </p:cNvPicPr>
          <p:nvPr>
            <p:ph idx="1"/>
          </p:nvPr>
        </p:nvPicPr>
        <p:blipFill rotWithShape="1">
          <a:blip r:embed="rId2"/>
          <a:srcRect l="28840" t="24765" r="37304" b="20690"/>
          <a:stretch/>
        </p:blipFill>
        <p:spPr>
          <a:xfrm>
            <a:off x="1600200" y="2093976"/>
            <a:ext cx="5044966"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738472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factors for incident AF</a:t>
            </a:r>
          </a:p>
        </p:txBody>
      </p:sp>
      <p:pic>
        <p:nvPicPr>
          <p:cNvPr id="4" name="Content Placeholder 3"/>
          <p:cNvPicPr>
            <a:picLocks noGrp="1" noChangeAspect="1"/>
          </p:cNvPicPr>
          <p:nvPr>
            <p:ph idx="1"/>
          </p:nvPr>
        </p:nvPicPr>
        <p:blipFill rotWithShape="1">
          <a:blip r:embed="rId2"/>
          <a:srcRect l="16144" t="19123" r="17202" b="15046"/>
          <a:stretch/>
        </p:blipFill>
        <p:spPr>
          <a:xfrm>
            <a:off x="457200" y="2084832"/>
            <a:ext cx="8229600"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086038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a:srcRect l="24608" t="19122" r="30956" b="4680"/>
          <a:stretch/>
        </p:blipFill>
        <p:spPr>
          <a:xfrm>
            <a:off x="1293542" y="304800"/>
            <a:ext cx="6556916" cy="6324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7539164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3200"/>
            <a:ext cx="3276601" cy="505968"/>
          </a:xfrm>
        </p:spPr>
        <p:txBody>
          <a:bodyPr>
            <a:normAutofit fontScale="90000"/>
          </a:bodyPr>
          <a:lstStyle/>
          <a:p>
            <a:pPr algn="ctr"/>
            <a:r>
              <a:rPr lang="en-US" dirty="0" smtClean="0"/>
              <a:t>SCREENING FOR AF</a:t>
            </a:r>
            <a:endParaRPr lang="en-US" dirty="0"/>
          </a:p>
        </p:txBody>
      </p:sp>
      <p:pic>
        <p:nvPicPr>
          <p:cNvPr id="4" name="Content Placeholder 3"/>
          <p:cNvPicPr>
            <a:picLocks noGrp="1" noChangeAspect="1"/>
          </p:cNvPicPr>
          <p:nvPr>
            <p:ph idx="1"/>
          </p:nvPr>
        </p:nvPicPr>
        <p:blipFill rotWithShape="1">
          <a:blip r:embed="rId2"/>
          <a:srcRect l="38818" t="19122" r="39420" b="22571"/>
          <a:stretch/>
        </p:blipFill>
        <p:spPr>
          <a:xfrm>
            <a:off x="4419600" y="152400"/>
            <a:ext cx="4247126" cy="6400800"/>
          </a:xfrm>
          <a:prstGeom prst="rect">
            <a:avLst/>
          </a:prstGeom>
        </p:spPr>
      </p:pic>
    </p:spTree>
    <p:extLst>
      <p:ext uri="{BB962C8B-B14F-4D97-AF65-F5344CB8AC3E}">
        <p14:creationId xmlns:p14="http://schemas.microsoft.com/office/powerpoint/2010/main" val="17936593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9144000" cy="1609344"/>
          </a:xfrm>
        </p:spPr>
        <p:txBody>
          <a:bodyPr>
            <a:normAutofit/>
          </a:bodyPr>
          <a:lstStyle/>
          <a:p>
            <a:r>
              <a:rPr lang="en-US" sz="3600" dirty="0" smtClean="0"/>
              <a:t>Diagnostic work-up and follow-up in AF patients</a:t>
            </a:r>
            <a:endParaRPr lang="en-US" sz="3600" dirty="0"/>
          </a:p>
        </p:txBody>
      </p:sp>
      <p:pic>
        <p:nvPicPr>
          <p:cNvPr id="4" name="Content Placeholder 3"/>
          <p:cNvPicPr>
            <a:picLocks noGrp="1" noChangeAspect="1"/>
          </p:cNvPicPr>
          <p:nvPr>
            <p:ph idx="1"/>
          </p:nvPr>
        </p:nvPicPr>
        <p:blipFill rotWithShape="1">
          <a:blip r:embed="rId2"/>
          <a:srcRect l="24608" t="21004" r="26724" b="28213"/>
          <a:stretch/>
        </p:blipFill>
        <p:spPr>
          <a:xfrm>
            <a:off x="457200" y="1981200"/>
            <a:ext cx="7789333"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9617885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0"/>
          <p:cNvSpPr txBox="1">
            <a:spLocks noChangeArrowheads="1"/>
          </p:cNvSpPr>
          <p:nvPr/>
        </p:nvSpPr>
        <p:spPr bwMode="auto">
          <a:xfrm>
            <a:off x="1733550" y="2590800"/>
            <a:ext cx="5486400" cy="3056221"/>
          </a:xfrm>
          <a:prstGeom prst="rect">
            <a:avLst/>
          </a:prstGeom>
          <a:solidFill>
            <a:schemeClr val="tx2">
              <a:lumMod val="75000"/>
            </a:schemeClr>
          </a:solidFill>
          <a:ln w="9525">
            <a:solidFill>
              <a:schemeClr val="tx1"/>
            </a:solidFill>
            <a:miter lim="800000"/>
            <a:headEnd/>
            <a:tailEnd/>
          </a:ln>
          <a:scene3d>
            <a:camera prst="orthographicFront"/>
            <a:lightRig rig="threePt" dir="t"/>
          </a:scene3d>
          <a:sp3d>
            <a:bevelT w="114300" prst="artDeco"/>
          </a:sp3d>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nSpc>
                <a:spcPct val="90000"/>
              </a:lnSpc>
              <a:spcBef>
                <a:spcPct val="50000"/>
              </a:spcBef>
              <a:buClr>
                <a:schemeClr val="accent1"/>
              </a:buClr>
              <a:buNone/>
            </a:pPr>
            <a:r>
              <a:rPr lang="sr-Latn-RS" altLang="sr-Latn-RS" sz="1800" b="1" dirty="0" smtClean="0">
                <a:solidFill>
                  <a:schemeClr val="bg1"/>
                </a:solidFill>
                <a:latin typeface="Times New Roman" panose="02020603050405020304" pitchFamily="18" charset="0"/>
                <a:cs typeface="Times New Roman" panose="02020603050405020304" pitchFamily="18" charset="0"/>
              </a:rPr>
              <a:t>Symptoms and signs</a:t>
            </a:r>
            <a:r>
              <a:rPr lang="en-US" altLang="sr-Latn-RS" sz="1800" b="1" dirty="0" smtClean="0">
                <a:solidFill>
                  <a:schemeClr val="bg1"/>
                </a:solidFill>
                <a:latin typeface="Times New Roman" panose="02020603050405020304" pitchFamily="18" charset="0"/>
                <a:cs typeface="Times New Roman" panose="02020603050405020304" pitchFamily="18" charset="0"/>
              </a:rPr>
              <a:t>:</a:t>
            </a:r>
            <a:endParaRPr lang="en-US" altLang="sr-Latn-RS" sz="1800" b="1" dirty="0">
              <a:solidFill>
                <a:schemeClr val="bg1"/>
              </a:solidFill>
              <a:latin typeface="Times New Roman" panose="02020603050405020304" pitchFamily="18" charset="0"/>
              <a:cs typeface="Times New Roman" panose="02020603050405020304" pitchFamily="18" charset="0"/>
            </a:endParaRP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palpitations</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tiring</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inability to endure physical exertion</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chest pain</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lack of air</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dizziness</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loss of consciousness</a:t>
            </a:r>
            <a:endParaRPr lang="sr-Cyrl-RS" altLang="sr-Latn-RS" sz="1800" b="1" dirty="0">
              <a:latin typeface="Times New Roman" panose="02020603050405020304" pitchFamily="18" charset="0"/>
              <a:cs typeface="Times New Roman" panose="02020603050405020304" pitchFamily="18" charset="0"/>
            </a:endParaRPr>
          </a:p>
        </p:txBody>
      </p:sp>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1511696"/>
      </p:ext>
    </p:extLst>
  </p:cSld>
  <p:clrMapOvr>
    <a:masterClrMapping/>
  </p:clrMapOvr>
  <mc:AlternateContent xmlns:mc="http://schemas.openxmlformats.org/markup-compatibility/2006" xmlns:p14="http://schemas.microsoft.com/office/powerpoint/2010/main">
    <mc:Choice Requires="p14">
      <p:transition spd="slow" p14:dur="2000" advTm="30039"/>
    </mc:Choice>
    <mc:Fallback xmlns="">
      <p:transition spd="slow" advTm="30039"/>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sr-Latn-RS" b="1" dirty="0">
                <a:solidFill>
                  <a:schemeClr val="tx2"/>
                </a:solidFill>
                <a:latin typeface="Times New Roman" panose="02020603050405020304" pitchFamily="18" charset="0"/>
                <a:cs typeface="Times New Roman" panose="02020603050405020304" pitchFamily="18" charset="0"/>
              </a:rPr>
              <a:t>ATRIAL </a:t>
            </a:r>
            <a:r>
              <a:rPr lang="sr-Latn-RS" altLang="sr-Latn-RS" b="1" dirty="0" smtClean="0">
                <a:solidFill>
                  <a:schemeClr val="tx2"/>
                </a:solidFill>
                <a:latin typeface="Times New Roman" panose="02020603050405020304" pitchFamily="18" charset="0"/>
                <a:cs typeface="Times New Roman" panose="02020603050405020304" pitchFamily="18" charset="0"/>
              </a:rPr>
              <a:t>FIBRILLATION</a:t>
            </a:r>
            <a:br>
              <a:rPr lang="sr-Latn-RS" altLang="sr-Latn-RS" b="1" dirty="0" smtClean="0">
                <a:solidFill>
                  <a:schemeClr val="tx2"/>
                </a:solidFill>
                <a:latin typeface="Times New Roman" panose="02020603050405020304" pitchFamily="18" charset="0"/>
                <a:cs typeface="Times New Roman" panose="02020603050405020304" pitchFamily="18" charset="0"/>
              </a:rPr>
            </a:br>
            <a:r>
              <a:rPr lang="sr-Latn-RS" altLang="sr-Latn-RS" b="1" dirty="0" smtClean="0">
                <a:solidFill>
                  <a:schemeClr val="tx2"/>
                </a:solidFill>
                <a:latin typeface="Times New Roman" panose="02020603050405020304" pitchFamily="18" charset="0"/>
                <a:cs typeface="Times New Roman" panose="02020603050405020304" pitchFamily="18" charset="0"/>
              </a:rPr>
              <a:t>ECG</a:t>
            </a:r>
            <a:endParaRPr lang="en-US" dirty="0"/>
          </a:p>
        </p:txBody>
      </p:sp>
      <p:pic>
        <p:nvPicPr>
          <p:cNvPr id="4" name="Content Placeholder 3"/>
          <p:cNvPicPr>
            <a:picLocks noGrp="1" noChangeAspect="1"/>
          </p:cNvPicPr>
          <p:nvPr>
            <p:ph idx="1"/>
          </p:nvPr>
        </p:nvPicPr>
        <p:blipFill rotWithShape="1">
          <a:blip r:embed="rId2"/>
          <a:srcRect l="19318" t="19122" r="21434" b="20689"/>
          <a:stretch/>
        </p:blipFill>
        <p:spPr>
          <a:xfrm>
            <a:off x="1371600" y="2590800"/>
            <a:ext cx="6400800"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690136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3106469050"/>
              </p:ext>
            </p:extLst>
          </p:nvPr>
        </p:nvGraphicFramePr>
        <p:xfrm>
          <a:off x="819150" y="2057400"/>
          <a:ext cx="73152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01647597"/>
      </p:ext>
    </p:extLst>
  </p:cSld>
  <p:clrMapOvr>
    <a:masterClrMapping/>
  </p:clrMapOvr>
  <mc:AlternateContent xmlns:mc="http://schemas.openxmlformats.org/markup-compatibility/2006" xmlns:p14="http://schemas.microsoft.com/office/powerpoint/2010/main">
    <mc:Choice Requires="p14">
      <p:transition spd="slow" p14:dur="2000" advTm="15590"/>
    </mc:Choice>
    <mc:Fallback xmlns="">
      <p:transition spd="slow" advTm="1559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Cyrl-RS" altLang="sr-Latn-RS" sz="4000" b="1" dirty="0" smtClean="0">
                <a:solidFill>
                  <a:schemeClr val="tx2"/>
                </a:solidFill>
                <a:latin typeface="Times New Roman" panose="02020603050405020304" pitchFamily="18" charset="0"/>
                <a:cs typeface="Times New Roman" panose="02020603050405020304" pitchFamily="18" charset="0"/>
              </a:rPr>
              <a:t> </a:t>
            </a:r>
            <a:r>
              <a:rPr lang="sr-Latn-RS" altLang="sr-Latn-RS" b="1" dirty="0" smtClean="0">
                <a:solidFill>
                  <a:schemeClr val="tx2"/>
                </a:solidFill>
                <a:latin typeface="Times New Roman" panose="02020603050405020304" pitchFamily="18" charset="0"/>
                <a:cs typeface="Times New Roman" panose="02020603050405020304" pitchFamily="18" charset="0"/>
              </a:rPr>
              <a:t>ECG HOLTER MONITORING</a:t>
            </a:r>
            <a:endParaRPr lang="en-US" altLang="sr-Latn-RS" b="1" i="1"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rotWithShape="1">
          <a:blip r:embed="rId2"/>
          <a:srcRect l="50625" t="34167" r="22187" b="19167"/>
          <a:stretch/>
        </p:blipFill>
        <p:spPr>
          <a:xfrm>
            <a:off x="5029200" y="2942209"/>
            <a:ext cx="3886200" cy="3752193"/>
          </a:xfrm>
          <a:prstGeom prst="rect">
            <a:avLst/>
          </a:prstGeom>
        </p:spPr>
      </p:pic>
      <p:sp>
        <p:nvSpPr>
          <p:cNvPr id="7" name="Content Placeholder 6"/>
          <p:cNvSpPr>
            <a:spLocks noGrp="1"/>
          </p:cNvSpPr>
          <p:nvPr>
            <p:ph idx="1"/>
          </p:nvPr>
        </p:nvSpPr>
        <p:spPr>
          <a:xfrm>
            <a:off x="76200" y="1752601"/>
            <a:ext cx="8915400" cy="990600"/>
          </a:xfrm>
          <a:solidFill>
            <a:schemeClr val="accent1">
              <a:lumMod val="75000"/>
            </a:schemeClr>
          </a:solidFill>
          <a:scene3d>
            <a:camera prst="orthographicFront"/>
            <a:lightRig rig="threePt" dir="t"/>
          </a:scene3d>
          <a:sp3d>
            <a:bevelT w="114300" prst="artDeco"/>
          </a:sp3d>
        </p:spPr>
        <p:txBody>
          <a:bodyPr>
            <a:normAutofit/>
          </a:bodyPr>
          <a:lstStyle/>
          <a:p>
            <a:r>
              <a:rPr lang="en-US" dirty="0">
                <a:solidFill>
                  <a:schemeClr val="bg1"/>
                </a:solidFill>
                <a:latin typeface="Times New Roman" panose="02020603050405020304" pitchFamily="18" charset="0"/>
                <a:cs typeface="Times New Roman" panose="02020603050405020304" pitchFamily="18" charset="0"/>
              </a:rPr>
              <a:t>Records ECG over time (24 hours and longer)</a:t>
            </a:r>
          </a:p>
          <a:p>
            <a:r>
              <a:rPr lang="en-US" dirty="0">
                <a:solidFill>
                  <a:schemeClr val="bg1"/>
                </a:solidFill>
                <a:latin typeface="Times New Roman" panose="02020603050405020304" pitchFamily="18" charset="0"/>
                <a:cs typeface="Times New Roman" panose="02020603050405020304" pitchFamily="18" charset="0"/>
              </a:rPr>
              <a:t>The patient records activities and subjective complaints while wearing the </a:t>
            </a:r>
            <a:r>
              <a:rPr lang="en-US" dirty="0" smtClean="0">
                <a:solidFill>
                  <a:schemeClr val="bg1"/>
                </a:solidFill>
                <a:latin typeface="Times New Roman" panose="02020603050405020304" pitchFamily="18" charset="0"/>
                <a:cs typeface="Times New Roman" panose="02020603050405020304" pitchFamily="18" charset="0"/>
              </a:rPr>
              <a:t>appliance</a:t>
            </a:r>
            <a:endParaRPr lang="sr-Latn-RS" dirty="0" smtClean="0">
              <a:solidFill>
                <a:schemeClr val="bg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914400" y="3810000"/>
            <a:ext cx="3886200" cy="646331"/>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Necessary for the diagnosis of the largest number of arrhythmias</a:t>
            </a:r>
          </a:p>
        </p:txBody>
      </p:sp>
    </p:spTree>
    <p:extLst>
      <p:ext uri="{BB962C8B-B14F-4D97-AF65-F5344CB8AC3E}">
        <p14:creationId xmlns:p14="http://schemas.microsoft.com/office/powerpoint/2010/main" val="2616050345"/>
      </p:ext>
    </p:extLst>
  </p:cSld>
  <p:clrMapOvr>
    <a:masterClrMapping/>
  </p:clrMapOvr>
  <mc:AlternateContent xmlns:mc="http://schemas.openxmlformats.org/markup-compatibility/2006" xmlns:p14="http://schemas.microsoft.com/office/powerpoint/2010/main">
    <mc:Choice Requires="p14">
      <p:transition spd="slow" p14:dur="2000" advTm="26427"/>
    </mc:Choice>
    <mc:Fallback xmlns="">
      <p:transition spd="slow" advTm="26427"/>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2523632666"/>
              </p:ext>
            </p:extLst>
          </p:nvPr>
        </p:nvGraphicFramePr>
        <p:xfrm>
          <a:off x="819150" y="2057400"/>
          <a:ext cx="73152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3471911"/>
      </p:ext>
    </p:extLst>
  </p:cSld>
  <p:clrMapOvr>
    <a:masterClrMapping/>
  </p:clrMapOvr>
  <mc:AlternateContent xmlns:mc="http://schemas.openxmlformats.org/markup-compatibility/2006" xmlns:p14="http://schemas.microsoft.com/office/powerpoint/2010/main">
    <mc:Choice Requires="p14">
      <p:transition spd="slow" p14:dur="2000" advTm="26543"/>
    </mc:Choice>
    <mc:Fallback xmlns="">
      <p:transition spd="slow" advTm="26543"/>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458200" cy="1280890"/>
          </a:xfrm>
        </p:spPr>
        <p:txBody>
          <a:bodyPr>
            <a:normAutofit fontScale="90000"/>
          </a:bodyPr>
          <a:lstStyle/>
          <a:p>
            <a:pPr algn="ct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a:solidFill>
                  <a:schemeClr val="tx2"/>
                </a:solidFill>
                <a:latin typeface="Times New Roman" panose="02020603050405020304" pitchFamily="18" charset="0"/>
                <a:cs typeface="Times New Roman" panose="02020603050405020304" pitchFamily="18" charset="0"/>
              </a:rPr>
              <a:t/>
            </a:r>
            <a:br>
              <a:rPr lang="sr-Latn-CS" altLang="sr-Latn-RS" b="1" dirty="0">
                <a:solidFill>
                  <a:schemeClr val="tx2"/>
                </a:solidFill>
                <a:latin typeface="Times New Roman" panose="02020603050405020304" pitchFamily="18" charset="0"/>
                <a:cs typeface="Times New Roman" panose="02020603050405020304" pitchFamily="18" charset="0"/>
              </a:rPr>
            </a:br>
            <a:r>
              <a:rPr lang="sr-Latn-CS" altLang="sr-Latn-RS" sz="3200" b="1" dirty="0" smtClean="0">
                <a:latin typeface="Times New Roman" panose="02020603050405020304" pitchFamily="18" charset="0"/>
                <a:cs typeface="Times New Roman" panose="02020603050405020304" pitchFamily="18" charset="0"/>
              </a:rPr>
              <a:t>(</a:t>
            </a:r>
            <a:r>
              <a:rPr lang="sr-Latn-CS" altLang="sr-Latn-RS" sz="3200" b="1" i="1" dirty="0">
                <a:latin typeface="Times New Roman" panose="02020603050405020304" pitchFamily="18" charset="0"/>
                <a:cs typeface="Times New Roman" panose="02020603050405020304" pitchFamily="18" charset="0"/>
              </a:rPr>
              <a:t>Fibrillatio atriorum</a:t>
            </a:r>
            <a:r>
              <a:rPr lang="sr-Latn-CS" altLang="sr-Latn-RS" sz="3200" b="1" dirty="0" smtClean="0">
                <a:latin typeface="Times New Roman" panose="02020603050405020304" pitchFamily="18" charset="0"/>
                <a:cs typeface="Times New Roman" panose="02020603050405020304" pitchFamily="18" charset="0"/>
              </a:rPr>
              <a:t>)</a:t>
            </a:r>
            <a:r>
              <a:rPr lang="en-US" altLang="sr-Latn-RS" sz="3200" b="1" i="1" dirty="0">
                <a:latin typeface="Times New Roman" panose="02020603050405020304" pitchFamily="18" charset="0"/>
                <a:cs typeface="Times New Roman" panose="02020603050405020304" pitchFamily="18" charset="0"/>
              </a:rPr>
              <a:t/>
            </a:r>
            <a:br>
              <a:rPr lang="en-US" altLang="sr-Latn-RS" sz="3200" b="1" i="1" dirty="0">
                <a:latin typeface="Times New Roman" panose="02020603050405020304" pitchFamily="18" charset="0"/>
                <a:cs typeface="Times New Roman" panose="02020603050405020304" pitchFamily="18" charset="0"/>
              </a:rPr>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73951217"/>
              </p:ext>
            </p:extLst>
          </p:nvPr>
        </p:nvGraphicFramePr>
        <p:xfrm>
          <a:off x="1866900" y="2971800"/>
          <a:ext cx="6096000" cy="3235960"/>
        </p:xfrm>
        <a:graphic>
          <a:graphicData uri="http://schemas.openxmlformats.org/drawingml/2006/table">
            <a:tbl>
              <a:tblPr firstRow="1" bandRow="1">
                <a:tableStyleId>{5C22544A-7EE6-4342-B048-85BDC9FD1C3A}</a:tableStyleId>
              </a:tblPr>
              <a:tblGrid>
                <a:gridCol w="4876800">
                  <a:extLst>
                    <a:ext uri="{9D8B030D-6E8A-4147-A177-3AD203B41FA5}">
                      <a16:colId xmlns:a16="http://schemas.microsoft.com/office/drawing/2014/main" val="1325276503"/>
                    </a:ext>
                  </a:extLst>
                </a:gridCol>
                <a:gridCol w="1219200">
                  <a:extLst>
                    <a:ext uri="{9D8B030D-6E8A-4147-A177-3AD203B41FA5}">
                      <a16:colId xmlns:a16="http://schemas.microsoft.com/office/drawing/2014/main" val="1633437667"/>
                    </a:ext>
                  </a:extLst>
                </a:gridCol>
              </a:tblGrid>
              <a:tr h="370840">
                <a:tc>
                  <a:txBody>
                    <a:bodyPr/>
                    <a:lstStyle/>
                    <a:p>
                      <a:r>
                        <a:rPr lang="sr-Latn-RS" dirty="0" smtClean="0">
                          <a:latin typeface="Times New Roman" panose="02020603050405020304" pitchFamily="18" charset="0"/>
                          <a:cs typeface="Times New Roman" panose="02020603050405020304" pitchFamily="18" charset="0"/>
                        </a:rPr>
                        <a:t>variable</a:t>
                      </a:r>
                      <a:endParaRPr lang="en-US" dirty="0">
                        <a:latin typeface="Times New Roman" panose="02020603050405020304" pitchFamily="18" charset="0"/>
                        <a:cs typeface="Times New Roman" panose="02020603050405020304" pitchFamily="18" charset="0"/>
                      </a:endParaRPr>
                    </a:p>
                  </a:txBody>
                  <a:tcPr/>
                </a:tc>
                <a:tc>
                  <a:txBody>
                    <a:bodyPr/>
                    <a:lstStyle/>
                    <a:p>
                      <a:r>
                        <a:rPr lang="sr-Latn-RS" dirty="0" smtClean="0">
                          <a:latin typeface="Times New Roman" panose="02020603050405020304" pitchFamily="18" charset="0"/>
                          <a:cs typeface="Times New Roman" panose="02020603050405020304" pitchFamily="18" charset="0"/>
                        </a:rPr>
                        <a:t>score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6194283"/>
                  </a:ext>
                </a:extLst>
              </a:tr>
              <a:tr h="370840">
                <a:tc>
                  <a:txBody>
                    <a:bodyPr/>
                    <a:lstStyle/>
                    <a:p>
                      <a:r>
                        <a:rPr lang="sr-Latn-RS" baseline="0" dirty="0" smtClean="0">
                          <a:latin typeface="Times New Roman" panose="02020603050405020304" pitchFamily="18" charset="0"/>
                          <a:cs typeface="Times New Roman" panose="02020603050405020304" pitchFamily="18" charset="0"/>
                        </a:rPr>
                        <a:t>Age</a:t>
                      </a:r>
                      <a:r>
                        <a:rPr lang="sr-Cyrl-RS" baseline="0" dirty="0" smtClean="0">
                          <a:latin typeface="Times New Roman" panose="02020603050405020304" pitchFamily="18" charset="0"/>
                          <a:cs typeface="Times New Roman" panose="02020603050405020304" pitchFamily="18" charset="0"/>
                        </a:rPr>
                        <a:t> (65-74) / (≥75)</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 / 2</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49179902"/>
                  </a:ext>
                </a:extLst>
              </a:tr>
              <a:tr h="370840">
                <a:tc>
                  <a:txBody>
                    <a:bodyPr/>
                    <a:lstStyle/>
                    <a:p>
                      <a:r>
                        <a:rPr lang="sr-Latn-RS" dirty="0" smtClean="0">
                          <a:latin typeface="Times New Roman" panose="02020603050405020304" pitchFamily="18" charset="0"/>
                          <a:cs typeface="Times New Roman" panose="02020603050405020304" pitchFamily="18" charset="0"/>
                        </a:rPr>
                        <a:t>Gender</a:t>
                      </a:r>
                      <a:r>
                        <a:rPr lang="sr-Cyrl-RS" dirty="0" smtClean="0">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female</a:t>
                      </a:r>
                      <a:r>
                        <a:rPr lang="sr-Cyrl-R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65347463"/>
                  </a:ext>
                </a:extLst>
              </a:tr>
              <a:tr h="370840">
                <a:tc>
                  <a:txBody>
                    <a:bodyPr/>
                    <a:lstStyle/>
                    <a:p>
                      <a:r>
                        <a:rPr lang="sr-Latn-RS" dirty="0" smtClean="0">
                          <a:latin typeface="Times New Roman" panose="02020603050405020304" pitchFamily="18" charset="0"/>
                          <a:cs typeface="Times New Roman" panose="02020603050405020304" pitchFamily="18" charset="0"/>
                        </a:rPr>
                        <a:t>Heart failure</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7290099"/>
                  </a:ext>
                </a:extLst>
              </a:tr>
              <a:tr h="370840">
                <a:tc>
                  <a:txBody>
                    <a:bodyPr/>
                    <a:lstStyle/>
                    <a:p>
                      <a:r>
                        <a:rPr lang="sr-Latn-RS" dirty="0" smtClean="0">
                          <a:latin typeface="Times New Roman" panose="02020603050405020304" pitchFamily="18" charset="0"/>
                          <a:cs typeface="Times New Roman" panose="02020603050405020304" pitchFamily="18" charset="0"/>
                        </a:rPr>
                        <a:t>Arterial hypertension</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11834749"/>
                  </a:ext>
                </a:extLst>
              </a:tr>
              <a:tr h="370840">
                <a:tc>
                  <a:txBody>
                    <a:bodyPr/>
                    <a:lstStyle/>
                    <a:p>
                      <a:r>
                        <a:rPr lang="sr-Latn-RS" dirty="0" smtClean="0">
                          <a:latin typeface="Times New Roman" panose="02020603050405020304" pitchFamily="18" charset="0"/>
                          <a:cs typeface="Times New Roman" panose="02020603050405020304" pitchFamily="18" charset="0"/>
                        </a:rPr>
                        <a:t>Stroke</a:t>
                      </a:r>
                      <a:r>
                        <a:rPr lang="sr-Cyrl-RS" dirty="0" smtClean="0">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transient ischemia attac</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2 / 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419686411"/>
                  </a:ext>
                </a:extLst>
              </a:tr>
              <a:tr h="370840">
                <a:tc>
                  <a:txBody>
                    <a:bodyPr/>
                    <a:lstStyle/>
                    <a:p>
                      <a:r>
                        <a:rPr lang="sr-Latn-RS" dirty="0" smtClean="0">
                          <a:latin typeface="Times New Roman" panose="02020603050405020304" pitchFamily="18" charset="0"/>
                          <a:cs typeface="Times New Roman" panose="02020603050405020304" pitchFamily="18" charset="0"/>
                        </a:rPr>
                        <a:t>Vascular artery disease </a:t>
                      </a:r>
                      <a:r>
                        <a:rPr lang="sr-Cyrl-RS" dirty="0" smtClean="0">
                          <a:latin typeface="Times New Roman" panose="02020603050405020304" pitchFamily="18" charset="0"/>
                          <a:cs typeface="Times New Roman" panose="02020603050405020304" pitchFamily="18" charset="0"/>
                        </a:rPr>
                        <a:t>(</a:t>
                      </a:r>
                      <a:r>
                        <a:rPr lang="sr-Latn-RS" dirty="0" smtClean="0">
                          <a:latin typeface="Times New Roman" panose="02020603050405020304" pitchFamily="18" charset="0"/>
                          <a:cs typeface="Times New Roman" panose="02020603050405020304" pitchFamily="18" charset="0"/>
                        </a:rPr>
                        <a:t>myocardial infarction</a:t>
                      </a:r>
                      <a:r>
                        <a:rPr lang="sr-Cyrl-RS" dirty="0" smtClean="0">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peripheral artery disease</a:t>
                      </a:r>
                      <a:r>
                        <a:rPr lang="sr-Cyrl-R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96052012"/>
                  </a:ext>
                </a:extLst>
              </a:tr>
              <a:tr h="370840">
                <a:tc>
                  <a:txBody>
                    <a:bodyPr/>
                    <a:lstStyle/>
                    <a:p>
                      <a:r>
                        <a:rPr lang="sr-Latn-RS" dirty="0" smtClean="0">
                          <a:latin typeface="Times New Roman" panose="02020603050405020304" pitchFamily="18" charset="0"/>
                          <a:cs typeface="Times New Roman" panose="02020603050405020304" pitchFamily="18" charset="0"/>
                        </a:rPr>
                        <a:t>diabetes</a:t>
                      </a:r>
                      <a:endParaRPr lang="en-US" dirty="0">
                        <a:latin typeface="Times New Roman" panose="02020603050405020304" pitchFamily="18" charset="0"/>
                        <a:cs typeface="Times New Roman" panose="02020603050405020304" pitchFamily="18" charset="0"/>
                      </a:endParaRPr>
                    </a:p>
                  </a:txBody>
                  <a:tcPr/>
                </a:tc>
                <a:tc>
                  <a:txBody>
                    <a:bodyPr/>
                    <a:lstStyle/>
                    <a:p>
                      <a:r>
                        <a:rPr lang="sr-Latn-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48766433"/>
                  </a:ext>
                </a:extLst>
              </a:tr>
            </a:tbl>
          </a:graphicData>
        </a:graphic>
      </p:graphicFrame>
      <p:sp>
        <p:nvSpPr>
          <p:cNvPr id="6" name="TextBox 5"/>
          <p:cNvSpPr txBox="1"/>
          <p:nvPr/>
        </p:nvSpPr>
        <p:spPr>
          <a:xfrm>
            <a:off x="2628900" y="2133600"/>
            <a:ext cx="4572000" cy="523220"/>
          </a:xfrm>
          <a:prstGeom prst="rect">
            <a:avLst/>
          </a:prstGeom>
          <a:noFill/>
        </p:spPr>
        <p:txBody>
          <a:bodyPr wrap="square" rtlCol="0">
            <a:spAutoFit/>
          </a:bodyPr>
          <a:lstStyle/>
          <a:p>
            <a:pPr algn="ctr"/>
            <a:r>
              <a:rPr lang="sr-Latn-RS" sz="2600" b="1" i="1" dirty="0" smtClean="0">
                <a:latin typeface="Times New Roman" panose="02020603050405020304" pitchFamily="18" charset="0"/>
                <a:cs typeface="Times New Roman" panose="02020603050405020304" pitchFamily="18" charset="0"/>
              </a:rPr>
              <a:t>CHADS –VASC2 </a:t>
            </a:r>
            <a:r>
              <a:rPr lang="sr-Cyrl-RS" sz="2800" dirty="0" smtClean="0">
                <a:latin typeface="Times New Roman" panose="02020603050405020304" pitchFamily="18" charset="0"/>
                <a:cs typeface="Times New Roman" panose="02020603050405020304" pitchFamily="18" charset="0"/>
              </a:rPr>
              <a:t>≥</a:t>
            </a:r>
            <a:r>
              <a:rPr lang="sr-Latn-RS" sz="2800" dirty="0" smtClean="0">
                <a:latin typeface="Times New Roman" panose="02020603050405020304" pitchFamily="18" charset="0"/>
                <a:cs typeface="Times New Roman" panose="02020603050405020304" pitchFamily="18" charset="0"/>
              </a:rPr>
              <a:t> 1</a:t>
            </a:r>
            <a:r>
              <a:rPr lang="sr-Latn-RS" sz="2600" b="1" i="1" dirty="0" smtClean="0">
                <a:latin typeface="Times New Roman" panose="02020603050405020304" pitchFamily="18" charset="0"/>
                <a:cs typeface="Times New Roman" panose="02020603050405020304" pitchFamily="18" charset="0"/>
              </a:rPr>
              <a:t> </a:t>
            </a:r>
            <a:endParaRPr lang="en-US" sz="26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0562890"/>
      </p:ext>
    </p:extLst>
  </p:cSld>
  <p:clrMapOvr>
    <a:masterClrMapping/>
  </p:clrMapOvr>
  <mc:AlternateContent xmlns:mc="http://schemas.openxmlformats.org/markup-compatibility/2006" xmlns:p14="http://schemas.microsoft.com/office/powerpoint/2010/main">
    <mc:Choice Requires="p14">
      <p:transition spd="slow" p14:dur="2000" advTm="34404"/>
    </mc:Choice>
    <mc:Fallback xmlns="">
      <p:transition spd="slow" advTm="34404"/>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458200" cy="1280890"/>
          </a:xfrm>
        </p:spPr>
        <p:txBody>
          <a:bodyPr>
            <a:normAutofit fontScale="90000"/>
          </a:bodyPr>
          <a:lstStyle/>
          <a:p>
            <a:pPr algn="ct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a:solidFill>
                  <a:schemeClr val="tx2"/>
                </a:solidFill>
                <a:latin typeface="Times New Roman" panose="02020603050405020304" pitchFamily="18" charset="0"/>
                <a:cs typeface="Times New Roman" panose="02020603050405020304" pitchFamily="18" charset="0"/>
              </a:rPr>
              <a:t/>
            </a:r>
            <a:br>
              <a:rPr lang="sr-Latn-CS" altLang="sr-Latn-RS" b="1" dirty="0">
                <a:solidFill>
                  <a:schemeClr val="tx2"/>
                </a:solidFill>
                <a:latin typeface="Times New Roman" panose="02020603050405020304" pitchFamily="18" charset="0"/>
                <a:cs typeface="Times New Roman" panose="02020603050405020304" pitchFamily="18" charset="0"/>
              </a:rPr>
            </a:br>
            <a:r>
              <a:rPr lang="sr-Latn-CS" altLang="sr-Latn-RS" sz="3200" b="1" dirty="0" smtClean="0">
                <a:latin typeface="Times New Roman" panose="02020603050405020304" pitchFamily="18" charset="0"/>
                <a:cs typeface="Times New Roman" panose="02020603050405020304" pitchFamily="18" charset="0"/>
              </a:rPr>
              <a:t>(</a:t>
            </a:r>
            <a:r>
              <a:rPr lang="sr-Latn-CS" altLang="sr-Latn-RS" sz="3200" b="1" i="1" dirty="0">
                <a:latin typeface="Times New Roman" panose="02020603050405020304" pitchFamily="18" charset="0"/>
                <a:cs typeface="Times New Roman" panose="02020603050405020304" pitchFamily="18" charset="0"/>
              </a:rPr>
              <a:t>Fibrillatio atriorum</a:t>
            </a:r>
            <a:r>
              <a:rPr lang="sr-Latn-CS" altLang="sr-Latn-RS" sz="3200" b="1" dirty="0" smtClean="0">
                <a:latin typeface="Times New Roman" panose="02020603050405020304" pitchFamily="18" charset="0"/>
                <a:cs typeface="Times New Roman" panose="02020603050405020304" pitchFamily="18" charset="0"/>
              </a:rPr>
              <a:t>)</a:t>
            </a:r>
            <a:r>
              <a:rPr lang="en-US" altLang="sr-Latn-RS" sz="3200" b="1" i="1" dirty="0">
                <a:latin typeface="Times New Roman" panose="02020603050405020304" pitchFamily="18" charset="0"/>
                <a:cs typeface="Times New Roman" panose="02020603050405020304" pitchFamily="18" charset="0"/>
              </a:rPr>
              <a:t/>
            </a:r>
            <a:br>
              <a:rPr lang="en-US" altLang="sr-Latn-RS" sz="3200" b="1" i="1" dirty="0">
                <a:latin typeface="Times New Roman" panose="02020603050405020304" pitchFamily="18" charset="0"/>
                <a:cs typeface="Times New Roman" panose="02020603050405020304" pitchFamily="18" charset="0"/>
              </a:rPr>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311618577"/>
              </p:ext>
            </p:extLst>
          </p:nvPr>
        </p:nvGraphicFramePr>
        <p:xfrm>
          <a:off x="1866900" y="2971800"/>
          <a:ext cx="6096000" cy="2966720"/>
        </p:xfrm>
        <a:graphic>
          <a:graphicData uri="http://schemas.openxmlformats.org/drawingml/2006/table">
            <a:tbl>
              <a:tblPr firstRow="1" bandRow="1">
                <a:tableStyleId>{5C22544A-7EE6-4342-B048-85BDC9FD1C3A}</a:tableStyleId>
              </a:tblPr>
              <a:tblGrid>
                <a:gridCol w="4876800">
                  <a:extLst>
                    <a:ext uri="{9D8B030D-6E8A-4147-A177-3AD203B41FA5}">
                      <a16:colId xmlns:a16="http://schemas.microsoft.com/office/drawing/2014/main" val="1325276503"/>
                    </a:ext>
                  </a:extLst>
                </a:gridCol>
                <a:gridCol w="1219200">
                  <a:extLst>
                    <a:ext uri="{9D8B030D-6E8A-4147-A177-3AD203B41FA5}">
                      <a16:colId xmlns:a16="http://schemas.microsoft.com/office/drawing/2014/main" val="1633437667"/>
                    </a:ext>
                  </a:extLst>
                </a:gridCol>
              </a:tblGrid>
              <a:tr h="370840">
                <a:tc>
                  <a:txBody>
                    <a:bodyPr/>
                    <a:lstStyle/>
                    <a:p>
                      <a:r>
                        <a:rPr lang="sr-Latn-RS" dirty="0" smtClean="0">
                          <a:latin typeface="Times New Roman" panose="02020603050405020304" pitchFamily="18" charset="0"/>
                          <a:cs typeface="Times New Roman" panose="02020603050405020304" pitchFamily="18" charset="0"/>
                        </a:rPr>
                        <a:t>variable</a:t>
                      </a:r>
                      <a:endParaRPr lang="en-US" dirty="0">
                        <a:latin typeface="Times New Roman" panose="02020603050405020304" pitchFamily="18" charset="0"/>
                        <a:cs typeface="Times New Roman" panose="02020603050405020304" pitchFamily="18" charset="0"/>
                      </a:endParaRPr>
                    </a:p>
                  </a:txBody>
                  <a:tcPr/>
                </a:tc>
                <a:tc>
                  <a:txBody>
                    <a:bodyPr/>
                    <a:lstStyle/>
                    <a:p>
                      <a:r>
                        <a:rPr lang="sr-Latn-RS" dirty="0" smtClean="0">
                          <a:latin typeface="Times New Roman" panose="02020603050405020304" pitchFamily="18" charset="0"/>
                          <a:cs typeface="Times New Roman" panose="02020603050405020304" pitchFamily="18" charset="0"/>
                        </a:rPr>
                        <a:t>score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6194283"/>
                  </a:ext>
                </a:extLst>
              </a:tr>
              <a:tr h="370840">
                <a:tc>
                  <a:txBody>
                    <a:bodyPr/>
                    <a:lstStyle/>
                    <a:p>
                      <a:r>
                        <a:rPr lang="sr-Latn-RS" dirty="0" smtClean="0">
                          <a:latin typeface="Times New Roman" panose="02020603050405020304" pitchFamily="18" charset="0"/>
                          <a:cs typeface="Times New Roman" panose="02020603050405020304" pitchFamily="18" charset="0"/>
                        </a:rPr>
                        <a:t>Aretrial hypertension</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 </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49179902"/>
                  </a:ext>
                </a:extLst>
              </a:tr>
              <a:tr h="370840">
                <a:tc>
                  <a:txBody>
                    <a:bodyPr/>
                    <a:lstStyle/>
                    <a:p>
                      <a:r>
                        <a:rPr lang="en-US" dirty="0" smtClean="0">
                          <a:latin typeface="Times New Roman" panose="02020603050405020304" pitchFamily="18" charset="0"/>
                          <a:cs typeface="Times New Roman" panose="02020603050405020304" pitchFamily="18" charset="0"/>
                        </a:rPr>
                        <a:t>Liver / kidney failure</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 / 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65347463"/>
                  </a:ext>
                </a:extLst>
              </a:tr>
              <a:tr h="370840">
                <a:tc>
                  <a:txBody>
                    <a:bodyPr/>
                    <a:lstStyle/>
                    <a:p>
                      <a:r>
                        <a:rPr lang="sr-Latn-RS" dirty="0" smtClean="0">
                          <a:latin typeface="Times New Roman" panose="02020603050405020304" pitchFamily="18" charset="0"/>
                          <a:cs typeface="Times New Roman" panose="02020603050405020304" pitchFamily="18" charset="0"/>
                        </a:rPr>
                        <a:t>Stroke</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7290099"/>
                  </a:ext>
                </a:extLst>
              </a:tr>
              <a:tr h="370840">
                <a:tc>
                  <a:txBody>
                    <a:bodyPr/>
                    <a:lstStyle/>
                    <a:p>
                      <a:r>
                        <a:rPr lang="sr-Latn-RS" dirty="0" smtClean="0">
                          <a:latin typeface="Times New Roman" panose="02020603050405020304" pitchFamily="18" charset="0"/>
                          <a:cs typeface="Times New Roman" panose="02020603050405020304" pitchFamily="18" charset="0"/>
                        </a:rPr>
                        <a:t>Bleeding</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11834749"/>
                  </a:ext>
                </a:extLst>
              </a:tr>
              <a:tr h="370840">
                <a:tc>
                  <a:txBody>
                    <a:bodyPr/>
                    <a:lstStyle/>
                    <a:p>
                      <a:r>
                        <a:rPr lang="sr-Latn-RS" dirty="0" smtClean="0">
                          <a:latin typeface="Times New Roman" panose="02020603050405020304" pitchFamily="18" charset="0"/>
                          <a:cs typeface="Times New Roman" panose="02020603050405020304" pitchFamily="18" charset="0"/>
                        </a:rPr>
                        <a:t>Labile INR</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419686411"/>
                  </a:ext>
                </a:extLst>
              </a:tr>
              <a:tr h="370840">
                <a:tc>
                  <a:txBody>
                    <a:bodyPr/>
                    <a:lstStyle/>
                    <a:p>
                      <a:r>
                        <a:rPr lang="sr-Latn-RS" dirty="0" smtClean="0">
                          <a:latin typeface="Times New Roman" panose="02020603050405020304" pitchFamily="18" charset="0"/>
                          <a:cs typeface="Times New Roman" panose="02020603050405020304" pitchFamily="18" charset="0"/>
                        </a:rPr>
                        <a:t>Age</a:t>
                      </a:r>
                      <a:r>
                        <a:rPr lang="sr-Cyrl-RS" dirty="0" smtClean="0">
                          <a:latin typeface="Times New Roman" panose="02020603050405020304" pitchFamily="18" charset="0"/>
                          <a:cs typeface="Times New Roman" panose="02020603050405020304" pitchFamily="18" charset="0"/>
                        </a:rPr>
                        <a:t> (&gt; 65)</a:t>
                      </a:r>
                      <a:endParaRPr lang="en-US" dirty="0">
                        <a:latin typeface="Times New Roman" panose="02020603050405020304" pitchFamily="18" charset="0"/>
                        <a:cs typeface="Times New Roman" panose="02020603050405020304" pitchFamily="18" charset="0"/>
                      </a:endParaRPr>
                    </a:p>
                  </a:txBody>
                  <a:tcPr/>
                </a:tc>
                <a:tc>
                  <a:txBody>
                    <a:bodyPr/>
                    <a:lstStyle/>
                    <a:p>
                      <a:r>
                        <a:rPr lang="sr-Cyrl-RS" dirty="0" smtClean="0">
                          <a:latin typeface="Times New Roman" panose="02020603050405020304" pitchFamily="18" charset="0"/>
                          <a:cs typeface="Times New Roman" panose="02020603050405020304" pitchFamily="18" charset="0"/>
                        </a:rPr>
                        <a:t>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96052012"/>
                  </a:ext>
                </a:extLst>
              </a:tr>
              <a:tr h="370840">
                <a:tc>
                  <a:txBody>
                    <a:bodyPr/>
                    <a:lstStyle/>
                    <a:p>
                      <a:r>
                        <a:rPr lang="sr-Latn-RS" dirty="0" smtClean="0">
                          <a:latin typeface="Times New Roman" panose="02020603050405020304" pitchFamily="18" charset="0"/>
                          <a:cs typeface="Times New Roman" panose="02020603050405020304" pitchFamily="18" charset="0"/>
                        </a:rPr>
                        <a:t>Drugs / alcohol</a:t>
                      </a:r>
                      <a:endParaRPr lang="en-US" dirty="0">
                        <a:latin typeface="Times New Roman" panose="02020603050405020304" pitchFamily="18" charset="0"/>
                        <a:cs typeface="Times New Roman" panose="02020603050405020304" pitchFamily="18" charset="0"/>
                      </a:endParaRPr>
                    </a:p>
                  </a:txBody>
                  <a:tcPr/>
                </a:tc>
                <a:tc>
                  <a:txBody>
                    <a:bodyPr/>
                    <a:lstStyle/>
                    <a:p>
                      <a:r>
                        <a:rPr lang="sr-Latn-RS" dirty="0" smtClean="0">
                          <a:latin typeface="Times New Roman" panose="02020603050405020304" pitchFamily="18" charset="0"/>
                          <a:cs typeface="Times New Roman" panose="02020603050405020304" pitchFamily="18" charset="0"/>
                        </a:rPr>
                        <a:t>1</a:t>
                      </a:r>
                      <a:r>
                        <a:rPr lang="sr-Cyrl-RS" dirty="0" smtClean="0">
                          <a:latin typeface="Times New Roman" panose="02020603050405020304" pitchFamily="18" charset="0"/>
                          <a:cs typeface="Times New Roman" panose="02020603050405020304" pitchFamily="18" charset="0"/>
                        </a:rPr>
                        <a:t> / 1</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48766433"/>
                  </a:ext>
                </a:extLst>
              </a:tr>
            </a:tbl>
          </a:graphicData>
        </a:graphic>
      </p:graphicFrame>
      <p:sp>
        <p:nvSpPr>
          <p:cNvPr id="6" name="TextBox 5"/>
          <p:cNvSpPr txBox="1"/>
          <p:nvPr/>
        </p:nvSpPr>
        <p:spPr>
          <a:xfrm>
            <a:off x="2628900" y="2133600"/>
            <a:ext cx="4572000" cy="492443"/>
          </a:xfrm>
          <a:prstGeom prst="rect">
            <a:avLst/>
          </a:prstGeom>
          <a:noFill/>
        </p:spPr>
        <p:txBody>
          <a:bodyPr wrap="square" rtlCol="0">
            <a:spAutoFit/>
          </a:bodyPr>
          <a:lstStyle/>
          <a:p>
            <a:pPr algn="ctr"/>
            <a:r>
              <a:rPr lang="sr-Latn-RS" sz="2600" b="1" i="1" dirty="0" smtClean="0">
                <a:latin typeface="Times New Roman" panose="02020603050405020304" pitchFamily="18" charset="0"/>
                <a:cs typeface="Times New Roman" panose="02020603050405020304" pitchFamily="18" charset="0"/>
              </a:rPr>
              <a:t>HAS - BLED </a:t>
            </a:r>
            <a:endParaRPr lang="en-US" sz="26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2834161"/>
      </p:ext>
    </p:extLst>
  </p:cSld>
  <p:clrMapOvr>
    <a:masterClrMapping/>
  </p:clrMapOvr>
  <mc:AlternateContent xmlns:mc="http://schemas.openxmlformats.org/markup-compatibility/2006" xmlns:p14="http://schemas.microsoft.com/office/powerpoint/2010/main">
    <mc:Choice Requires="p14">
      <p:transition spd="slow" p14:dur="2000" advTm="33673"/>
    </mc:Choice>
    <mc:Fallback xmlns="">
      <p:transition spd="slow" advTm="33673"/>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451051328"/>
              </p:ext>
            </p:extLst>
          </p:nvPr>
        </p:nvGraphicFramePr>
        <p:xfrm>
          <a:off x="819150" y="2057400"/>
          <a:ext cx="73152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92954886"/>
      </p:ext>
    </p:extLst>
  </p:cSld>
  <p:clrMapOvr>
    <a:masterClrMapping/>
  </p:clrMapOvr>
  <mc:AlternateContent xmlns:mc="http://schemas.openxmlformats.org/markup-compatibility/2006" xmlns:p14="http://schemas.microsoft.com/office/powerpoint/2010/main">
    <mc:Choice Requires="p14">
      <p:transition spd="slow" p14:dur="2000" advTm="69812"/>
    </mc:Choice>
    <mc:Fallback xmlns="">
      <p:transition spd="slow" advTm="69812"/>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533400" y="215456"/>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ATRIAL </a:t>
            </a:r>
            <a:r>
              <a:rPr lang="sr-Latn-RS" altLang="sr-Latn-RS" b="1" dirty="0" smtClean="0">
                <a:solidFill>
                  <a:schemeClr val="tx2"/>
                </a:solidFill>
                <a:latin typeface="Times New Roman" panose="02020603050405020304" pitchFamily="18" charset="0"/>
                <a:cs typeface="Times New Roman" panose="02020603050405020304" pitchFamily="18" charset="0"/>
              </a:rPr>
              <a:t>FIBRILLATION</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a:latin typeface="Times New Roman" panose="02020603050405020304" pitchFamily="18" charset="0"/>
                <a:cs typeface="Times New Roman" panose="02020603050405020304" pitchFamily="18" charset="0"/>
              </a:rPr>
              <a:t>Fibrillatio atriorum</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graphicFrame>
        <p:nvGraphicFramePr>
          <p:cNvPr id="2" name="Diagram 1"/>
          <p:cNvGraphicFramePr/>
          <p:nvPr>
            <p:extLst>
              <p:ext uri="{D42A27DB-BD31-4B8C-83A1-F6EECF244321}">
                <p14:modId xmlns:p14="http://schemas.microsoft.com/office/powerpoint/2010/main" val="201555053"/>
              </p:ext>
            </p:extLst>
          </p:nvPr>
        </p:nvGraphicFramePr>
        <p:xfrm>
          <a:off x="819150" y="1905000"/>
          <a:ext cx="73152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0380463"/>
      </p:ext>
    </p:extLst>
  </p:cSld>
  <p:clrMapOvr>
    <a:masterClrMapping/>
  </p:clrMapOvr>
  <mc:AlternateContent xmlns:mc="http://schemas.openxmlformats.org/markup-compatibility/2006" xmlns:p14="http://schemas.microsoft.com/office/powerpoint/2010/main">
    <mc:Choice Requires="p14">
      <p:transition spd="slow" p14:dur="2000" advTm="54206"/>
    </mc:Choice>
    <mc:Fallback xmlns="">
      <p:transition spd="slow" advTm="54206"/>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Grp="1" noChangeArrowheads="1"/>
          </p:cNvSpPr>
          <p:nvPr>
            <p:ph idx="1"/>
          </p:nvPr>
        </p:nvSpPr>
        <p:spPr bwMode="auto">
          <a:xfrm>
            <a:off x="1866900" y="3048000"/>
            <a:ext cx="6096000" cy="2154436"/>
          </a:xfrm>
          <a:prstGeom prst="rect">
            <a:avLst/>
          </a:prstGeom>
          <a:solidFill>
            <a:schemeClr val="accent1">
              <a:lumMod val="75000"/>
            </a:schemeClr>
          </a:solidFill>
          <a:ln w="9525">
            <a:solidFill>
              <a:srgbClr val="000000"/>
            </a:solidFill>
            <a:miter lim="800000"/>
            <a:headEnd/>
            <a:tailEnd/>
          </a:ln>
          <a:scene3d>
            <a:camera prst="orthographicFront"/>
            <a:lightRig rig="threePt" dir="t"/>
          </a:scene3d>
          <a:sp3d>
            <a:bevelT w="114300" prst="artDeco"/>
          </a:sp3d>
          <a:extLst/>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eaLnBrk="1" hangingPunct="1">
              <a:lnSpc>
                <a:spcPct val="90000"/>
              </a:lnSpc>
              <a:buClr>
                <a:schemeClr val="accent1"/>
              </a:buClr>
              <a:buFont typeface="Wingdings" panose="05000000000000000000" pitchFamily="2" charset="2"/>
              <a:buNone/>
            </a:pPr>
            <a:endParaRPr lang="sr-Latn-CS" altLang="sr-Latn-RS" sz="1200" b="1" dirty="0">
              <a:latin typeface="Times New Roman" panose="02020603050405020304" pitchFamily="18" charset="0"/>
              <a:cs typeface="Times New Roman" panose="02020603050405020304" pitchFamily="18" charset="0"/>
            </a:endParaRP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RHYTHM DISORDERS</a:t>
            </a:r>
          </a:p>
          <a:p>
            <a:pPr>
              <a:buClr>
                <a:schemeClr val="accent1"/>
              </a:buClr>
              <a:buNone/>
            </a:pPr>
            <a:endParaRPr lang="sr-Latn-CS" altLang="sr-Latn-RS" sz="1600" b="1" dirty="0">
              <a:solidFill>
                <a:schemeClr val="bg1"/>
              </a:solidFill>
              <a:latin typeface="Times New Roman" panose="02020603050405020304" pitchFamily="18" charset="0"/>
              <a:cs typeface="Times New Roman" panose="02020603050405020304" pitchFamily="18" charset="0"/>
            </a:endParaRP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extrasystoles (Extrasystolae ventriculorum)</a:t>
            </a: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tachycardia (Tachycardia ventricularis)</a:t>
            </a: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tachycardia type «Torsade de points»</a:t>
            </a: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flutter (Flutter ventriculorum)</a:t>
            </a:r>
          </a:p>
          <a:p>
            <a:pPr>
              <a:buClr>
                <a:schemeClr val="accent1"/>
              </a:buClr>
              <a:buNone/>
            </a:pPr>
            <a:r>
              <a:rPr lang="sr-Latn-CS" altLang="sr-Latn-RS" sz="1600" b="1" dirty="0">
                <a:solidFill>
                  <a:schemeClr val="bg1"/>
                </a:solidFill>
                <a:latin typeface="Times New Roman" panose="02020603050405020304" pitchFamily="18" charset="0"/>
                <a:cs typeface="Times New Roman" panose="02020603050405020304" pitchFamily="18" charset="0"/>
              </a:rPr>
              <a:t>Ventricular fibrillation (Fibrillatio ventriculorum)</a:t>
            </a:r>
          </a:p>
        </p:txBody>
      </p:sp>
      <p:sp>
        <p:nvSpPr>
          <p:cNvPr id="5" name="Title 1"/>
          <p:cNvSpPr txBox="1">
            <a:spLocks/>
          </p:cNvSpPr>
          <p:nvPr/>
        </p:nvSpPr>
        <p:spPr>
          <a:xfrm>
            <a:off x="990600" y="147300"/>
            <a:ext cx="78486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en-US" altLang="sr-Latn-RS" b="1" dirty="0" smtClean="0">
                <a:solidFill>
                  <a:schemeClr val="tx2"/>
                </a:solidFill>
                <a:latin typeface="Times New Roman" panose="02020603050405020304" pitchFamily="18" charset="0"/>
                <a:cs typeface="Times New Roman" panose="02020603050405020304" pitchFamily="18" charset="0"/>
              </a:rPr>
              <a:t>TA</a:t>
            </a:r>
            <a:r>
              <a:rPr lang="sr-Latn-RS" altLang="sr-Latn-RS" b="1" dirty="0" smtClean="0">
                <a:solidFill>
                  <a:schemeClr val="tx2"/>
                </a:solidFill>
                <a:latin typeface="Times New Roman" panose="02020603050405020304" pitchFamily="18" charset="0"/>
                <a:cs typeface="Times New Roman" panose="02020603050405020304" pitchFamily="18" charset="0"/>
              </a:rPr>
              <a:t>CHY</a:t>
            </a:r>
            <a:r>
              <a:rPr lang="en-US" altLang="sr-Latn-RS" b="1" dirty="0" smtClean="0">
                <a:solidFill>
                  <a:schemeClr val="tx2"/>
                </a:solidFill>
                <a:latin typeface="Times New Roman" panose="02020603050405020304" pitchFamily="18" charset="0"/>
                <a:cs typeface="Times New Roman" panose="02020603050405020304" pitchFamily="18" charset="0"/>
              </a:rPr>
              <a:t>-HEART RHYTHM </a:t>
            </a:r>
            <a:r>
              <a:rPr lang="sr-Latn-RS" altLang="sr-Latn-RS" b="1" dirty="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3013660"/>
      </p:ext>
    </p:extLst>
  </p:cSld>
  <p:clrMapOvr>
    <a:masterClrMapping/>
  </p:clrMapOvr>
  <mc:AlternateContent xmlns:mc="http://schemas.openxmlformats.org/markup-compatibility/2006" xmlns:p14="http://schemas.microsoft.com/office/powerpoint/2010/main">
    <mc:Choice Requires="p14">
      <p:transition spd="slow" p14:dur="2000" advTm="14993"/>
    </mc:Choice>
    <mc:Fallback xmlns="">
      <p:transition spd="slow" advTm="14993"/>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3318" y="1981200"/>
            <a:ext cx="5908964" cy="4651376"/>
          </a:xfrm>
          <a:solidFill>
            <a:schemeClr val="accent1">
              <a:lumMod val="75000"/>
            </a:schemeClr>
          </a:solidFill>
          <a:scene3d>
            <a:camera prst="orthographicFront"/>
            <a:lightRig rig="threePt" dir="t"/>
          </a:scene3d>
          <a:sp3d>
            <a:bevelT w="114300" prst="artDeco"/>
          </a:sp3d>
        </p:spPr>
        <p:txBody>
          <a:bodyPr>
            <a:normAutofit fontScale="77500" lnSpcReduction="20000"/>
          </a:bodyPr>
          <a:lstStyle/>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ETIOLOGY</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healthy people, without manifest heart disorder</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Ischemic heart disease</a:t>
            </a:r>
          </a:p>
          <a:p>
            <a:pPr>
              <a:spcBef>
                <a:spcPct val="50000"/>
              </a:spcBef>
              <a:buClr>
                <a:schemeClr val="accent1"/>
              </a:buClr>
              <a:buNone/>
            </a:pPr>
            <a:r>
              <a:rPr lang="sr-Latn-RS" altLang="sr-Latn-RS" sz="2400" b="1" dirty="0" smtClean="0">
                <a:solidFill>
                  <a:schemeClr val="bg1"/>
                </a:solidFill>
                <a:latin typeface="Times New Roman" panose="02020603050405020304" pitchFamily="18" charset="0"/>
                <a:cs typeface="Times New Roman" panose="02020603050405020304" pitchFamily="18" charset="0"/>
              </a:rPr>
              <a:t>	</a:t>
            </a:r>
            <a:r>
              <a:rPr lang="en-US" altLang="sr-Latn-RS" sz="2400" b="1" dirty="0" smtClean="0">
                <a:solidFill>
                  <a:schemeClr val="bg1"/>
                </a:solidFill>
                <a:latin typeface="Times New Roman" panose="02020603050405020304" pitchFamily="18" charset="0"/>
                <a:cs typeface="Times New Roman" panose="02020603050405020304" pitchFamily="18" charset="0"/>
              </a:rPr>
              <a:t>acute </a:t>
            </a:r>
            <a:r>
              <a:rPr lang="en-US" altLang="sr-Latn-RS" sz="2400" b="1" dirty="0">
                <a:solidFill>
                  <a:schemeClr val="bg1"/>
                </a:solidFill>
                <a:latin typeface="Times New Roman" panose="02020603050405020304" pitchFamily="18" charset="0"/>
                <a:cs typeface="Times New Roman" panose="02020603050405020304" pitchFamily="18" charset="0"/>
              </a:rPr>
              <a:t>coronary syndrome</a:t>
            </a:r>
          </a:p>
          <a:p>
            <a:pPr>
              <a:spcBef>
                <a:spcPct val="50000"/>
              </a:spcBef>
              <a:buClr>
                <a:schemeClr val="accent1"/>
              </a:buClr>
              <a:buNone/>
            </a:pPr>
            <a:r>
              <a:rPr lang="sr-Latn-RS" altLang="sr-Latn-RS" sz="2400" b="1" dirty="0" smtClean="0">
                <a:solidFill>
                  <a:schemeClr val="bg1"/>
                </a:solidFill>
                <a:latin typeface="Times New Roman" panose="02020603050405020304" pitchFamily="18" charset="0"/>
                <a:cs typeface="Times New Roman" panose="02020603050405020304" pitchFamily="18" charset="0"/>
              </a:rPr>
              <a:t>	</a:t>
            </a:r>
            <a:r>
              <a:rPr lang="en-US" altLang="sr-Latn-RS" sz="2400" b="1" dirty="0" smtClean="0">
                <a:solidFill>
                  <a:schemeClr val="bg1"/>
                </a:solidFill>
                <a:latin typeface="Times New Roman" panose="02020603050405020304" pitchFamily="18" charset="0"/>
                <a:cs typeface="Times New Roman" panose="02020603050405020304" pitchFamily="18" charset="0"/>
              </a:rPr>
              <a:t>chronic </a:t>
            </a:r>
            <a:r>
              <a:rPr lang="en-US" altLang="sr-Latn-RS" sz="2400" b="1" dirty="0">
                <a:solidFill>
                  <a:schemeClr val="bg1"/>
                </a:solidFill>
                <a:latin typeface="Times New Roman" panose="02020603050405020304" pitchFamily="18" charset="0"/>
                <a:cs typeface="Times New Roman" panose="02020603050405020304" pitchFamily="18" charset="0"/>
              </a:rPr>
              <a:t>coronary insufficiency</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vasospastic angina</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Cardiomyopathies</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Myocarditis</a:t>
            </a:r>
          </a:p>
          <a:p>
            <a:pPr>
              <a:spcBef>
                <a:spcPct val="50000"/>
              </a:spcBef>
              <a:buClr>
                <a:schemeClr val="accent1"/>
              </a:buClr>
              <a:buNone/>
            </a:pPr>
            <a:r>
              <a:rPr lang="en-US" altLang="sr-Latn-RS" sz="2400" b="1" dirty="0" err="1">
                <a:solidFill>
                  <a:schemeClr val="bg1"/>
                </a:solidFill>
                <a:latin typeface="Times New Roman" panose="02020603050405020304" pitchFamily="18" charset="0"/>
                <a:cs typeface="Times New Roman" panose="02020603050405020304" pitchFamily="18" charset="0"/>
              </a:rPr>
              <a:t>Valvular</a:t>
            </a:r>
            <a:r>
              <a:rPr lang="en-US" altLang="sr-Latn-RS" sz="2400" b="1" dirty="0">
                <a:solidFill>
                  <a:schemeClr val="bg1"/>
                </a:solidFill>
                <a:latin typeface="Times New Roman" panose="02020603050405020304" pitchFamily="18" charset="0"/>
                <a:cs typeface="Times New Roman" panose="02020603050405020304" pitchFamily="18" charset="0"/>
              </a:rPr>
              <a:t> defects</a:t>
            </a:r>
          </a:p>
          <a:p>
            <a:pPr>
              <a:spcBef>
                <a:spcPct val="50000"/>
              </a:spcBef>
              <a:buClr>
                <a:schemeClr val="accent1"/>
              </a:buClr>
              <a:buNone/>
            </a:pPr>
            <a:r>
              <a:rPr lang="en-US" altLang="sr-Latn-RS" sz="2400" b="1" dirty="0" err="1">
                <a:solidFill>
                  <a:schemeClr val="bg1"/>
                </a:solidFill>
                <a:latin typeface="Times New Roman" panose="02020603050405020304" pitchFamily="18" charset="0"/>
                <a:cs typeface="Times New Roman" panose="02020603050405020304" pitchFamily="18" charset="0"/>
              </a:rPr>
              <a:t>Extracardiac</a:t>
            </a:r>
            <a:r>
              <a:rPr lang="en-US" altLang="sr-Latn-RS" sz="2400" b="1" dirty="0">
                <a:solidFill>
                  <a:schemeClr val="bg1"/>
                </a:solidFill>
                <a:latin typeface="Times New Roman" panose="02020603050405020304" pitchFamily="18" charset="0"/>
                <a:cs typeface="Times New Roman" panose="02020603050405020304" pitchFamily="18" charset="0"/>
              </a:rPr>
              <a:t> causes</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intoxication</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disorders of myocardial oxygenation</a:t>
            </a:r>
          </a:p>
          <a:p>
            <a:pPr>
              <a:spcBef>
                <a:spcPct val="50000"/>
              </a:spcBef>
              <a:buClr>
                <a:schemeClr val="accent1"/>
              </a:buClr>
              <a:buNone/>
            </a:pPr>
            <a:r>
              <a:rPr lang="en-US" altLang="sr-Latn-RS" sz="2400" b="1" dirty="0">
                <a:solidFill>
                  <a:schemeClr val="bg1"/>
                </a:solidFill>
                <a:latin typeface="Times New Roman" panose="02020603050405020304" pitchFamily="18" charset="0"/>
                <a:cs typeface="Times New Roman" panose="02020603050405020304" pitchFamily="18" charset="0"/>
              </a:rPr>
              <a:t>Iatrogenic</a:t>
            </a:r>
            <a:endParaRPr lang="en-US" altLang="sr-Latn-RS" sz="2400" dirty="0">
              <a:solidFill>
                <a:schemeClr val="bg1"/>
              </a:solidFill>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1371600" y="215456"/>
            <a:ext cx="77724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sz="3600" b="1" dirty="0" smtClean="0">
                <a:solidFill>
                  <a:schemeClr val="tx2"/>
                </a:solidFill>
                <a:latin typeface="Times New Roman" panose="02020603050405020304" pitchFamily="18" charset="0"/>
                <a:cs typeface="Times New Roman" panose="02020603050405020304" pitchFamily="18" charset="0"/>
              </a:rPr>
              <a:t>VENTRICULAR EXTRASYSTOLES</a:t>
            </a:r>
            <a:r>
              <a:rPr lang="sr-Latn-CS" altLang="sr-Latn-RS" sz="3600" b="1" dirty="0" smtClean="0">
                <a:solidFill>
                  <a:schemeClr val="tx2"/>
                </a:solidFill>
                <a:latin typeface="Times New Roman" panose="02020603050405020304" pitchFamily="18" charset="0"/>
                <a:cs typeface="Times New Roman" panose="02020603050405020304" pitchFamily="18" charset="0"/>
              </a:rPr>
              <a:t/>
            </a:r>
            <a:br>
              <a:rPr lang="sr-Latn-CS" altLang="sr-Latn-RS" sz="3600" b="1" dirty="0" smtClean="0">
                <a:solidFill>
                  <a:schemeClr val="tx2"/>
                </a:solidFill>
                <a:latin typeface="Times New Roman" panose="02020603050405020304" pitchFamily="18" charset="0"/>
                <a:cs typeface="Times New Roman" panose="02020603050405020304" pitchFamily="18" charset="0"/>
              </a:rPr>
            </a:br>
            <a:r>
              <a:rPr lang="sr-Latn-CS" altLang="sr-Latn-RS" sz="3600" b="1" dirty="0" smtClean="0">
                <a:latin typeface="Times New Roman" panose="02020603050405020304" pitchFamily="18" charset="0"/>
                <a:cs typeface="Times New Roman" panose="02020603050405020304" pitchFamily="18" charset="0"/>
              </a:rPr>
              <a:t>(</a:t>
            </a:r>
            <a:r>
              <a:rPr lang="sr-Latn-CS" altLang="sr-Latn-RS" sz="3600" b="1" i="1" dirty="0" smtClean="0">
                <a:latin typeface="Times New Roman" panose="02020603050405020304" pitchFamily="18" charset="0"/>
                <a:cs typeface="Times New Roman" panose="02020603050405020304" pitchFamily="18" charset="0"/>
              </a:rPr>
              <a:t>Extras</a:t>
            </a:r>
            <a:r>
              <a:rPr lang="sr-Latn-RS" altLang="sr-Latn-RS" sz="3600" b="1" i="1" dirty="0">
                <a:latin typeface="Times New Roman" panose="02020603050405020304" pitchFamily="18" charset="0"/>
                <a:cs typeface="Times New Roman" panose="02020603050405020304" pitchFamily="18" charset="0"/>
              </a:rPr>
              <a:t>y</a:t>
            </a:r>
            <a:r>
              <a:rPr lang="sr-Latn-CS" altLang="sr-Latn-RS" sz="3600" b="1" i="1" dirty="0" smtClean="0">
                <a:latin typeface="Times New Roman" panose="02020603050405020304" pitchFamily="18" charset="0"/>
                <a:cs typeface="Times New Roman" panose="02020603050405020304" pitchFamily="18" charset="0"/>
              </a:rPr>
              <a:t>stolae ventricul</a:t>
            </a:r>
            <a:r>
              <a:rPr lang="sr-Cyrl-RS" altLang="sr-Latn-RS" sz="3600" b="1" i="1" dirty="0" smtClean="0">
                <a:latin typeface="Times New Roman" panose="02020603050405020304" pitchFamily="18" charset="0"/>
                <a:cs typeface="Times New Roman" panose="02020603050405020304" pitchFamily="18" charset="0"/>
              </a:rPr>
              <a:t>а</a:t>
            </a:r>
            <a:r>
              <a:rPr lang="sr-Latn-CS" altLang="sr-Latn-RS" sz="3600" b="1" i="1" dirty="0" smtClean="0">
                <a:latin typeface="Times New Roman" panose="02020603050405020304" pitchFamily="18" charset="0"/>
                <a:cs typeface="Times New Roman" panose="02020603050405020304" pitchFamily="18" charset="0"/>
              </a:rPr>
              <a:t>ris</a:t>
            </a:r>
            <a:r>
              <a:rPr lang="sr-Latn-CS" altLang="sr-Latn-RS" sz="3600" b="1" dirty="0" smtClean="0">
                <a:latin typeface="Times New Roman" panose="02020603050405020304" pitchFamily="18" charset="0"/>
                <a:cs typeface="Times New Roman" panose="02020603050405020304" pitchFamily="18" charset="0"/>
              </a:rPr>
              <a:t>)</a:t>
            </a:r>
            <a:endParaRPr lang="en-US" altLang="sr-Latn-RS" sz="3600" b="1" i="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900249030"/>
      </p:ext>
    </p:extLst>
  </p:cSld>
  <p:clrMapOvr>
    <a:masterClrMapping/>
  </p:clrMapOvr>
  <mc:AlternateContent xmlns:mc="http://schemas.openxmlformats.org/markup-compatibility/2006" xmlns:p14="http://schemas.microsoft.com/office/powerpoint/2010/main">
    <mc:Choice Requires="p14">
      <p:transition spd="slow" p14:dur="2000" advTm="35683"/>
    </mc:Choice>
    <mc:Fallback xmlns="">
      <p:transition spd="slow" advTm="35683"/>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43750" t="49459" r="34375" b="41672"/>
          <a:stretch/>
        </p:blipFill>
        <p:spPr>
          <a:xfrm>
            <a:off x="2424939" y="5105400"/>
            <a:ext cx="6400801" cy="1459832"/>
          </a:xfrm>
          <a:prstGeom prst="rect">
            <a:avLst/>
          </a:prstGeom>
        </p:spPr>
      </p:pic>
      <p:pic>
        <p:nvPicPr>
          <p:cNvPr id="8" name="Picture 7"/>
          <p:cNvPicPr>
            <a:picLocks noChangeAspect="1"/>
          </p:cNvPicPr>
          <p:nvPr/>
        </p:nvPicPr>
        <p:blipFill rotWithShape="1">
          <a:blip r:embed="rId2"/>
          <a:srcRect l="43750" t="60374" r="34375" b="30756"/>
          <a:stretch/>
        </p:blipFill>
        <p:spPr>
          <a:xfrm>
            <a:off x="2438400" y="2029631"/>
            <a:ext cx="6373880" cy="1477211"/>
          </a:xfrm>
          <a:prstGeom prst="rect">
            <a:avLst/>
          </a:prstGeom>
        </p:spPr>
      </p:pic>
      <p:pic>
        <p:nvPicPr>
          <p:cNvPr id="9" name="Picture 8"/>
          <p:cNvPicPr>
            <a:picLocks noChangeAspect="1"/>
          </p:cNvPicPr>
          <p:nvPr/>
        </p:nvPicPr>
        <p:blipFill rotWithShape="1">
          <a:blip r:embed="rId2"/>
          <a:srcRect l="43750" t="71973" r="34375" b="19444"/>
          <a:stretch/>
        </p:blipFill>
        <p:spPr>
          <a:xfrm>
            <a:off x="2443018" y="3542267"/>
            <a:ext cx="6373880" cy="1415144"/>
          </a:xfrm>
          <a:prstGeom prst="rect">
            <a:avLst/>
          </a:prstGeom>
        </p:spPr>
      </p:pic>
      <p:sp>
        <p:nvSpPr>
          <p:cNvPr id="10" name="Title 1"/>
          <p:cNvSpPr txBox="1">
            <a:spLocks/>
          </p:cNvSpPr>
          <p:nvPr/>
        </p:nvSpPr>
        <p:spPr>
          <a:xfrm>
            <a:off x="228600" y="215456"/>
            <a:ext cx="81915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VENTRICULAR EXTRASYSTOLES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Extrasystolae ventricul</a:t>
            </a:r>
            <a:r>
              <a:rPr lang="sr-Cyrl-RS" altLang="sr-Latn-RS" b="1" i="1" dirty="0" smtClean="0">
                <a:latin typeface="Times New Roman" panose="02020603050405020304" pitchFamily="18" charset="0"/>
                <a:cs typeface="Times New Roman" panose="02020603050405020304" pitchFamily="18" charset="0"/>
              </a:rPr>
              <a:t>а</a:t>
            </a:r>
            <a:r>
              <a:rPr lang="sr-Latn-CS" altLang="sr-Latn-RS" b="1" i="1" dirty="0" smtClean="0">
                <a:latin typeface="Times New Roman" panose="02020603050405020304" pitchFamily="18" charset="0"/>
                <a:cs typeface="Times New Roman" panose="02020603050405020304" pitchFamily="18" charset="0"/>
              </a:rPr>
              <a:t>ris</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24000" y="2356977"/>
            <a:ext cx="1181099" cy="369332"/>
          </a:xfrm>
          <a:prstGeom prst="rect">
            <a:avLst/>
          </a:prstGeom>
          <a:noFill/>
        </p:spPr>
        <p:txBody>
          <a:bodyPr wrap="square" rtlCol="0">
            <a:spAutoFit/>
          </a:bodyPr>
          <a:lstStyle/>
          <a:p>
            <a:r>
              <a:rPr lang="sr-Latn-RS" b="1" i="1" dirty="0" smtClean="0">
                <a:latin typeface="Times New Roman" panose="02020603050405020304" pitchFamily="18" charset="0"/>
                <a:cs typeface="Times New Roman" panose="02020603050405020304" pitchFamily="18" charset="0"/>
              </a:rPr>
              <a:t>1 VES</a:t>
            </a:r>
            <a:endParaRPr lang="en-US" b="1" i="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1295401" y="3962400"/>
            <a:ext cx="1409698" cy="369332"/>
          </a:xfrm>
          <a:prstGeom prst="rect">
            <a:avLst/>
          </a:prstGeom>
          <a:noFill/>
        </p:spPr>
        <p:txBody>
          <a:bodyPr wrap="square" rtlCol="0">
            <a:spAutoFit/>
          </a:bodyPr>
          <a:lstStyle/>
          <a:p>
            <a:r>
              <a:rPr lang="sr-Latn-RS" b="1" i="1" dirty="0" smtClean="0">
                <a:latin typeface="Times New Roman" panose="02020603050405020304" pitchFamily="18" charset="0"/>
                <a:cs typeface="Times New Roman" panose="02020603050405020304" pitchFamily="18" charset="0"/>
              </a:rPr>
              <a:t>bigeminia</a:t>
            </a:r>
            <a:endParaRPr lang="en-US" b="1" i="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306158" y="5382613"/>
            <a:ext cx="1409698" cy="369332"/>
          </a:xfrm>
          <a:prstGeom prst="rect">
            <a:avLst/>
          </a:prstGeom>
          <a:noFill/>
        </p:spPr>
        <p:txBody>
          <a:bodyPr wrap="square" rtlCol="0">
            <a:spAutoFit/>
          </a:bodyPr>
          <a:lstStyle/>
          <a:p>
            <a:r>
              <a:rPr lang="sr-Latn-RS" b="1" i="1" dirty="0" smtClean="0">
                <a:latin typeface="Times New Roman" panose="02020603050405020304" pitchFamily="18" charset="0"/>
                <a:cs typeface="Times New Roman" panose="02020603050405020304" pitchFamily="18" charset="0"/>
              </a:rPr>
              <a:t>trigeminia</a:t>
            </a:r>
            <a:endParaRPr lang="en-U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0408604"/>
      </p:ext>
    </p:extLst>
  </p:cSld>
  <p:clrMapOvr>
    <a:masterClrMapping/>
  </p:clrMapOvr>
  <mc:AlternateContent xmlns:mc="http://schemas.openxmlformats.org/markup-compatibility/2006" xmlns:p14="http://schemas.microsoft.com/office/powerpoint/2010/main">
    <mc:Choice Requires="p14">
      <p:transition spd="slow" p14:dur="2000" advTm="15146"/>
    </mc:Choice>
    <mc:Fallback xmlns="">
      <p:transition spd="slow" advTm="15146"/>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1600200" y="215456"/>
            <a:ext cx="75438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VENTRICULAR EXTRASYSTOLES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Extrasystolae ventricul</a:t>
            </a:r>
            <a:r>
              <a:rPr lang="sr-Cyrl-RS" altLang="sr-Latn-RS" b="1" i="1" dirty="0" smtClean="0">
                <a:latin typeface="Times New Roman" panose="02020603050405020304" pitchFamily="18" charset="0"/>
                <a:cs typeface="Times New Roman" panose="02020603050405020304" pitchFamily="18" charset="0"/>
              </a:rPr>
              <a:t>а</a:t>
            </a:r>
            <a:r>
              <a:rPr lang="sr-Latn-CS" altLang="sr-Latn-RS" b="1" i="1" dirty="0" smtClean="0">
                <a:latin typeface="Times New Roman" panose="02020603050405020304" pitchFamily="18" charset="0"/>
                <a:cs typeface="Times New Roman" panose="02020603050405020304" pitchFamily="18" charset="0"/>
              </a:rPr>
              <a:t>ris</a:t>
            </a:r>
            <a:r>
              <a:rPr lang="sr-Latn-CS" altLang="sr-Latn-RS" b="1" dirty="0" smtClean="0">
                <a:latin typeface="Times New Roman" panose="02020603050405020304" pitchFamily="18" charset="0"/>
                <a:cs typeface="Times New Roman" panose="02020603050405020304" pitchFamily="18" charset="0"/>
              </a:rPr>
              <a:t>)</a:t>
            </a:r>
            <a:endParaRPr lang="en-US" altLang="sr-Latn-RS" b="1" i="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24000" y="2356977"/>
            <a:ext cx="1181099" cy="369332"/>
          </a:xfrm>
          <a:prstGeom prst="rect">
            <a:avLst/>
          </a:prstGeom>
          <a:noFill/>
        </p:spPr>
        <p:txBody>
          <a:bodyPr wrap="square" rtlCol="0">
            <a:spAutoFit/>
          </a:bodyPr>
          <a:lstStyle/>
          <a:p>
            <a:r>
              <a:rPr lang="sr-Latn-RS" b="1" i="1" dirty="0" smtClean="0">
                <a:latin typeface="Times New Roman" panose="02020603050405020304" pitchFamily="18" charset="0"/>
                <a:cs typeface="Times New Roman" panose="02020603050405020304" pitchFamily="18" charset="0"/>
              </a:rPr>
              <a:t>couplet</a:t>
            </a:r>
            <a:endParaRPr lang="en-US" b="1" i="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1295401" y="3962400"/>
            <a:ext cx="1409698" cy="369332"/>
          </a:xfrm>
          <a:prstGeom prst="rect">
            <a:avLst/>
          </a:prstGeom>
          <a:noFill/>
        </p:spPr>
        <p:txBody>
          <a:bodyPr wrap="square" rtlCol="0">
            <a:spAutoFit/>
          </a:bodyPr>
          <a:lstStyle/>
          <a:p>
            <a:r>
              <a:rPr lang="sr-Latn-RS" b="1" i="1" dirty="0">
                <a:latin typeface="Times New Roman" panose="02020603050405020304" pitchFamily="18" charset="0"/>
                <a:cs typeface="Times New Roman" panose="02020603050405020304" pitchFamily="18" charset="0"/>
              </a:rPr>
              <a:t>t</a:t>
            </a:r>
            <a:r>
              <a:rPr lang="sr-Latn-RS" b="1" i="1" dirty="0" smtClean="0">
                <a:latin typeface="Times New Roman" panose="02020603050405020304" pitchFamily="18" charset="0"/>
                <a:cs typeface="Times New Roman" panose="02020603050405020304" pitchFamily="18" charset="0"/>
              </a:rPr>
              <a:t>riplet - VT</a:t>
            </a:r>
            <a:endParaRPr lang="en-US" b="1" i="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143000" y="5382613"/>
            <a:ext cx="1572856" cy="369332"/>
          </a:xfrm>
          <a:prstGeom prst="rect">
            <a:avLst/>
          </a:prstGeom>
          <a:noFill/>
        </p:spPr>
        <p:txBody>
          <a:bodyPr wrap="square" rtlCol="0">
            <a:spAutoFit/>
          </a:bodyPr>
          <a:lstStyle/>
          <a:p>
            <a:r>
              <a:rPr lang="sr-Latn-RS" b="1" i="1" dirty="0" smtClean="0">
                <a:latin typeface="Times New Roman" panose="02020603050405020304" pitchFamily="18" charset="0"/>
                <a:cs typeface="Times New Roman" panose="02020603050405020304" pitchFamily="18" charset="0"/>
              </a:rPr>
              <a:t>multifokalne</a:t>
            </a:r>
            <a:endParaRPr lang="en-US" b="1" i="1" dirty="0">
              <a:latin typeface="Times New Roman" panose="02020603050405020304" pitchFamily="18" charset="0"/>
              <a:cs typeface="Times New Roman" panose="02020603050405020304" pitchFamily="18" charset="0"/>
            </a:endParaRPr>
          </a:p>
        </p:txBody>
      </p:sp>
      <p:pic>
        <p:nvPicPr>
          <p:cNvPr id="13" name="Content Placeholder 5"/>
          <p:cNvPicPr>
            <a:picLocks noGrp="1" noChangeAspect="1"/>
          </p:cNvPicPr>
          <p:nvPr>
            <p:ph idx="1"/>
          </p:nvPr>
        </p:nvPicPr>
        <p:blipFill rotWithShape="1">
          <a:blip r:embed="rId2"/>
          <a:srcRect l="44044" t="24943" r="34683" b="66014"/>
          <a:stretch/>
        </p:blipFill>
        <p:spPr>
          <a:xfrm>
            <a:off x="2514600" y="1797431"/>
            <a:ext cx="6392929" cy="1528744"/>
          </a:xfrm>
          <a:prstGeom prst="rect">
            <a:avLst/>
          </a:prstGeom>
        </p:spPr>
      </p:pic>
      <p:pic>
        <p:nvPicPr>
          <p:cNvPr id="14" name="Picture 13"/>
          <p:cNvPicPr>
            <a:picLocks noChangeAspect="1"/>
          </p:cNvPicPr>
          <p:nvPr/>
        </p:nvPicPr>
        <p:blipFill rotWithShape="1">
          <a:blip r:embed="rId3"/>
          <a:srcRect l="44134" t="25000" r="34375" b="66234"/>
          <a:stretch/>
        </p:blipFill>
        <p:spPr>
          <a:xfrm>
            <a:off x="2514600" y="3423777"/>
            <a:ext cx="6373881" cy="1462406"/>
          </a:xfrm>
          <a:prstGeom prst="rect">
            <a:avLst/>
          </a:prstGeom>
        </p:spPr>
      </p:pic>
      <p:pic>
        <p:nvPicPr>
          <p:cNvPr id="15" name="Picture 14"/>
          <p:cNvPicPr>
            <a:picLocks noChangeAspect="1"/>
          </p:cNvPicPr>
          <p:nvPr/>
        </p:nvPicPr>
        <p:blipFill rotWithShape="1">
          <a:blip r:embed="rId3"/>
          <a:srcRect l="43750" t="37178" r="34375" b="53271"/>
          <a:stretch/>
        </p:blipFill>
        <p:spPr>
          <a:xfrm>
            <a:off x="2468632" y="4983785"/>
            <a:ext cx="6419849" cy="1576805"/>
          </a:xfrm>
          <a:prstGeom prst="rect">
            <a:avLst/>
          </a:prstGeom>
        </p:spPr>
      </p:pic>
    </p:spTree>
    <p:extLst>
      <p:ext uri="{BB962C8B-B14F-4D97-AF65-F5344CB8AC3E}">
        <p14:creationId xmlns:p14="http://schemas.microsoft.com/office/powerpoint/2010/main" val="1881356456"/>
      </p:ext>
    </p:extLst>
  </p:cSld>
  <p:clrMapOvr>
    <a:masterClrMapping/>
  </p:clrMapOvr>
  <mc:AlternateContent xmlns:mc="http://schemas.openxmlformats.org/markup-compatibility/2006" xmlns:p14="http://schemas.microsoft.com/office/powerpoint/2010/main">
    <mc:Choice Requires="p14">
      <p:transition spd="slow" p14:dur="2000" advTm="13115"/>
    </mc:Choice>
    <mc:Fallback xmlns="">
      <p:transition spd="slow" advTm="13115"/>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5"/>
          <p:cNvSpPr txBox="1">
            <a:spLocks noGrp="1" noChangeArrowheads="1"/>
          </p:cNvSpPr>
          <p:nvPr>
            <p:ph idx="1"/>
          </p:nvPr>
        </p:nvSpPr>
        <p:spPr bwMode="auto">
          <a:xfrm>
            <a:off x="1066800" y="3027301"/>
            <a:ext cx="4191000" cy="2234458"/>
          </a:xfrm>
          <a:prstGeom prst="rect">
            <a:avLst/>
          </a:prstGeom>
          <a:solidFill>
            <a:schemeClr val="accent1">
              <a:lumMod val="75000"/>
            </a:schemeClr>
          </a:solidFill>
          <a:ln>
            <a:noFill/>
          </a:ln>
          <a:scene3d>
            <a:camera prst="orthographicFront"/>
            <a:lightRig rig="threePt" dir="t"/>
          </a:scene3d>
          <a:sp3d>
            <a:bevelT w="114300" prst="artDeco"/>
          </a:sp3d>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spcBef>
                <a:spcPct val="50000"/>
              </a:spcBef>
              <a:buClr>
                <a:schemeClr val="accent1"/>
              </a:buClr>
              <a:buNone/>
            </a:pPr>
            <a:r>
              <a:rPr lang="en-US" altLang="sr-Latn-RS" sz="2400" dirty="0">
                <a:solidFill>
                  <a:schemeClr val="bg1"/>
                </a:solidFill>
                <a:latin typeface="Times New Roman" panose="02020603050405020304" pitchFamily="18" charset="0"/>
                <a:cs typeface="Times New Roman" panose="02020603050405020304" pitchFamily="18" charset="0"/>
              </a:rPr>
              <a:t>If they are:</a:t>
            </a:r>
          </a:p>
          <a:p>
            <a:pPr>
              <a:spcBef>
                <a:spcPct val="50000"/>
              </a:spcBef>
              <a:buClr>
                <a:schemeClr val="accent1"/>
              </a:buClr>
              <a:buNone/>
            </a:pPr>
            <a:r>
              <a:rPr lang="en-US" altLang="sr-Latn-RS" sz="2400" dirty="0">
                <a:solidFill>
                  <a:schemeClr val="bg1"/>
                </a:solidFill>
                <a:latin typeface="Times New Roman" panose="02020603050405020304" pitchFamily="18" charset="0"/>
                <a:cs typeface="Times New Roman" panose="02020603050405020304" pitchFamily="18" charset="0"/>
              </a:rPr>
              <a:t> </a:t>
            </a:r>
            <a:r>
              <a:rPr lang="en-US" altLang="sr-Latn-RS" sz="2000" dirty="0">
                <a:solidFill>
                  <a:schemeClr val="bg1"/>
                </a:solidFill>
                <a:latin typeface="Times New Roman" panose="02020603050405020304" pitchFamily="18" charset="0"/>
                <a:cs typeface="Times New Roman" panose="02020603050405020304" pitchFamily="18" charset="0"/>
              </a:rPr>
              <a:t>symptomatic</a:t>
            </a:r>
          </a:p>
          <a:p>
            <a:pPr>
              <a:spcBef>
                <a:spcPct val="50000"/>
              </a:spcBef>
              <a:buClr>
                <a:schemeClr val="accent1"/>
              </a:buClr>
              <a:buNone/>
            </a:pPr>
            <a:r>
              <a:rPr lang="en-US" altLang="sr-Latn-RS" sz="2000" dirty="0">
                <a:solidFill>
                  <a:schemeClr val="bg1"/>
                </a:solidFill>
                <a:latin typeface="Times New Roman" panose="02020603050405020304" pitchFamily="18" charset="0"/>
                <a:cs typeface="Times New Roman" panose="02020603050405020304" pitchFamily="18" charset="0"/>
              </a:rPr>
              <a:t> consequence of myocardial damage</a:t>
            </a:r>
          </a:p>
          <a:p>
            <a:pPr>
              <a:spcBef>
                <a:spcPct val="50000"/>
              </a:spcBef>
              <a:buClr>
                <a:schemeClr val="accent1"/>
              </a:buClr>
              <a:buNone/>
            </a:pPr>
            <a:r>
              <a:rPr lang="en-US" altLang="sr-Latn-RS" sz="2000" dirty="0">
                <a:solidFill>
                  <a:schemeClr val="bg1"/>
                </a:solidFill>
                <a:latin typeface="Times New Roman" panose="02020603050405020304" pitchFamily="18" charset="0"/>
                <a:cs typeface="Times New Roman" panose="02020603050405020304" pitchFamily="18" charset="0"/>
              </a:rPr>
              <a:t> multifocal</a:t>
            </a:r>
          </a:p>
          <a:p>
            <a:pPr>
              <a:spcBef>
                <a:spcPct val="50000"/>
              </a:spcBef>
              <a:buClr>
                <a:schemeClr val="accent1"/>
              </a:buClr>
              <a:buNone/>
            </a:pPr>
            <a:r>
              <a:rPr lang="en-US" altLang="sr-Latn-RS" sz="2000" dirty="0">
                <a:solidFill>
                  <a:schemeClr val="bg1"/>
                </a:solidFill>
                <a:latin typeface="Times New Roman" panose="02020603050405020304" pitchFamily="18" charset="0"/>
                <a:cs typeface="Times New Roman" panose="02020603050405020304" pitchFamily="18" charset="0"/>
              </a:rPr>
              <a:t> high frequency</a:t>
            </a:r>
          </a:p>
        </p:txBody>
      </p:sp>
      <p:sp>
        <p:nvSpPr>
          <p:cNvPr id="5" name="Text Box 16"/>
          <p:cNvSpPr txBox="1">
            <a:spLocks noChangeArrowheads="1"/>
          </p:cNvSpPr>
          <p:nvPr/>
        </p:nvSpPr>
        <p:spPr bwMode="auto">
          <a:xfrm>
            <a:off x="5562600" y="3027301"/>
            <a:ext cx="3429000" cy="2369880"/>
          </a:xfrm>
          <a:prstGeom prst="rect">
            <a:avLst/>
          </a:prstGeom>
          <a:solidFill>
            <a:schemeClr val="accent1">
              <a:lumMod val="75000"/>
            </a:schemeClr>
          </a:solidFill>
          <a:ln>
            <a:noFill/>
          </a:ln>
          <a:scene3d>
            <a:camera prst="orthographicFront"/>
            <a:lightRig rig="threePt" dir="t"/>
          </a:scene3d>
          <a:sp3d>
            <a:bevelT w="114300" prst="artDeco"/>
          </a:sp3d>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nSpc>
                <a:spcPct val="90000"/>
              </a:lnSpc>
              <a:spcBef>
                <a:spcPct val="50000"/>
              </a:spcBef>
              <a:buClr>
                <a:srgbClr val="FFFF00"/>
              </a:buClr>
              <a:buNone/>
            </a:pPr>
            <a:r>
              <a:rPr lang="en-US" altLang="sr-Latn-RS" sz="2000"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β-blockers</a:t>
            </a:r>
          </a:p>
          <a:p>
            <a:pPr>
              <a:lnSpc>
                <a:spcPct val="90000"/>
              </a:lnSpc>
              <a:spcBef>
                <a:spcPct val="50000"/>
              </a:spcBef>
              <a:buClr>
                <a:srgbClr val="FFFF00"/>
              </a:buClr>
              <a:buNone/>
            </a:pPr>
            <a:r>
              <a:rPr lang="en-US" altLang="sr-Latn-RS" sz="2000" dirty="0" err="1"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Antiarrhythmics</a:t>
            </a:r>
            <a:r>
              <a:rPr lang="en-US" altLang="sr-Latn-RS" sz="2000" dirty="0"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 </a:t>
            </a:r>
            <a:r>
              <a:rPr lang="en-US" altLang="sr-Latn-RS" sz="2000"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I group</a:t>
            </a:r>
          </a:p>
          <a:p>
            <a:pPr>
              <a:lnSpc>
                <a:spcPct val="90000"/>
              </a:lnSpc>
              <a:spcBef>
                <a:spcPct val="50000"/>
              </a:spcBef>
              <a:buClr>
                <a:srgbClr val="FFFF00"/>
              </a:buClr>
              <a:buNone/>
            </a:pPr>
            <a:r>
              <a:rPr lang="en-US" altLang="sr-Latn-RS" sz="2000" dirty="0" err="1"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Antiarrhythmics</a:t>
            </a:r>
            <a:r>
              <a:rPr lang="en-US" altLang="sr-Latn-RS" sz="2000" dirty="0"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 </a:t>
            </a:r>
            <a:r>
              <a:rPr lang="en-US" altLang="sr-Latn-RS" sz="2000"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III group</a:t>
            </a:r>
          </a:p>
          <a:p>
            <a:pPr>
              <a:lnSpc>
                <a:spcPct val="90000"/>
              </a:lnSpc>
              <a:spcBef>
                <a:spcPct val="50000"/>
              </a:spcBef>
              <a:buClr>
                <a:srgbClr val="FFFF00"/>
              </a:buClr>
              <a:buNone/>
            </a:pPr>
            <a:endParaRPr lang="sr-Latn-RS" altLang="sr-Latn-RS" sz="2000" dirty="0"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endParaRPr>
          </a:p>
          <a:p>
            <a:pPr>
              <a:lnSpc>
                <a:spcPct val="90000"/>
              </a:lnSpc>
              <a:spcBef>
                <a:spcPct val="50000"/>
              </a:spcBef>
              <a:buClr>
                <a:srgbClr val="FFFF00"/>
              </a:buClr>
              <a:buNone/>
            </a:pPr>
            <a:r>
              <a:rPr lang="en-US" altLang="sr-Latn-RS" sz="2000" dirty="0" smtClean="0">
                <a:solidFill>
                  <a:schemeClr val="bg1"/>
                </a:solidFill>
                <a:latin typeface="Times New Roman" panose="02020603050405020304" pitchFamily="18" charset="0"/>
                <a:cs typeface="Times New Roman" panose="02020603050405020304" pitchFamily="18" charset="0"/>
                <a:sym typeface="Symbol" panose="05050102010706020507" pitchFamily="18" charset="2"/>
              </a:rPr>
              <a:t>therapy </a:t>
            </a:r>
            <a:r>
              <a:rPr lang="en-US" altLang="sr-Latn-RS" sz="2000" dirty="0">
                <a:solidFill>
                  <a:schemeClr val="bg1"/>
                </a:solidFill>
                <a:latin typeface="Times New Roman" panose="02020603050405020304" pitchFamily="18" charset="0"/>
                <a:cs typeface="Times New Roman" panose="02020603050405020304" pitchFamily="18" charset="0"/>
                <a:sym typeface="Symbol" panose="05050102010706020507" pitchFamily="18" charset="2"/>
              </a:rPr>
              <a:t>of the underlying or accompanying disease</a:t>
            </a:r>
            <a:endParaRPr lang="sr-Latn-CS" altLang="sr-Latn-RS" sz="2000" i="1" dirty="0">
              <a:solidFill>
                <a:schemeClr val="bg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1752600" y="215456"/>
            <a:ext cx="73914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a:solidFill>
                  <a:schemeClr val="tx2"/>
                </a:solidFill>
                <a:latin typeface="Times New Roman" panose="02020603050405020304" pitchFamily="18" charset="0"/>
                <a:cs typeface="Times New Roman" panose="02020603050405020304" pitchFamily="18" charset="0"/>
              </a:rPr>
              <a:t>VENTRICULAR </a:t>
            </a:r>
            <a:r>
              <a:rPr lang="sr-Latn-RS" altLang="sr-Latn-RS" b="1" dirty="0" smtClean="0">
                <a:solidFill>
                  <a:schemeClr val="tx2"/>
                </a:solidFill>
                <a:latin typeface="Times New Roman" panose="02020603050405020304" pitchFamily="18" charset="0"/>
                <a:cs typeface="Times New Roman" panose="02020603050405020304" pitchFamily="18" charset="0"/>
              </a:rPr>
              <a:t>EXTRASYSTOLES</a:t>
            </a:r>
            <a:r>
              <a:rPr lang="sr-Latn-CS" altLang="sr-Latn-RS" b="1" dirty="0" smtClean="0">
                <a:solidFill>
                  <a:schemeClr val="tx2"/>
                </a:solidFill>
                <a:latin typeface="Times New Roman" panose="02020603050405020304" pitchFamily="18" charset="0"/>
                <a:cs typeface="Times New Roman" panose="02020603050405020304" pitchFamily="18" charset="0"/>
              </a:rPr>
              <a:t/>
            </a:r>
            <a:br>
              <a:rPr lang="sr-Latn-CS" altLang="sr-Latn-RS" b="1" dirty="0" smtClean="0">
                <a:solidFill>
                  <a:schemeClr val="tx2"/>
                </a:solidFill>
                <a:latin typeface="Times New Roman" panose="02020603050405020304" pitchFamily="18" charset="0"/>
                <a:cs typeface="Times New Roman" panose="02020603050405020304" pitchFamily="18" charset="0"/>
              </a:rPr>
            </a:br>
            <a:r>
              <a:rPr lang="sr-Latn-CS" altLang="sr-Latn-RS" b="1" dirty="0" smtClean="0">
                <a:latin typeface="Times New Roman" panose="02020603050405020304" pitchFamily="18" charset="0"/>
                <a:cs typeface="Times New Roman" panose="02020603050405020304" pitchFamily="18" charset="0"/>
              </a:rPr>
              <a:t>(</a:t>
            </a:r>
            <a:r>
              <a:rPr lang="sr-Latn-CS" altLang="sr-Latn-RS" b="1" i="1" dirty="0" smtClean="0">
                <a:latin typeface="Times New Roman" panose="02020603050405020304" pitchFamily="18" charset="0"/>
                <a:cs typeface="Times New Roman" panose="02020603050405020304" pitchFamily="18" charset="0"/>
              </a:rPr>
              <a:t>Extrasystolae ventricul</a:t>
            </a:r>
            <a:r>
              <a:rPr lang="sr-Cyrl-RS" altLang="sr-Latn-RS" b="1" i="1" dirty="0" smtClean="0">
                <a:latin typeface="Times New Roman" panose="02020603050405020304" pitchFamily="18" charset="0"/>
                <a:cs typeface="Times New Roman" panose="02020603050405020304" pitchFamily="18" charset="0"/>
              </a:rPr>
              <a:t>а</a:t>
            </a:r>
            <a:r>
              <a:rPr lang="sr-Latn-CS" altLang="sr-Latn-RS" b="1" i="1" dirty="0">
                <a:latin typeface="Times New Roman" panose="02020603050405020304" pitchFamily="18" charset="0"/>
                <a:cs typeface="Times New Roman" panose="02020603050405020304" pitchFamily="18" charset="0"/>
              </a:rPr>
              <a:t>ris</a:t>
            </a:r>
            <a:r>
              <a:rPr lang="sr-Latn-CS" altLang="sr-Latn-RS" b="1" dirty="0" smtClean="0">
                <a:latin typeface="Times New Roman" panose="02020603050405020304" pitchFamily="18" charset="0"/>
                <a:cs typeface="Times New Roman" panose="02020603050405020304" pitchFamily="18" charset="0"/>
              </a:rPr>
              <a:t>)</a:t>
            </a:r>
          </a:p>
        </p:txBody>
      </p:sp>
      <p:sp>
        <p:nvSpPr>
          <p:cNvPr id="7" name="TextBox 6"/>
          <p:cNvSpPr txBox="1"/>
          <p:nvPr/>
        </p:nvSpPr>
        <p:spPr>
          <a:xfrm>
            <a:off x="3962400" y="1823672"/>
            <a:ext cx="2133600" cy="523220"/>
          </a:xfrm>
          <a:prstGeom prst="rect">
            <a:avLst/>
          </a:prstGeom>
          <a:noFill/>
        </p:spPr>
        <p:txBody>
          <a:bodyPr wrap="square" rtlCol="0">
            <a:spAutoFit/>
          </a:bodyPr>
          <a:lstStyle/>
          <a:p>
            <a:pPr algn="ctr"/>
            <a:r>
              <a:rPr lang="sr-Latn-RS" sz="2800" b="1" dirty="0" smtClean="0">
                <a:latin typeface="Times New Roman" panose="02020603050405020304" pitchFamily="18" charset="0"/>
                <a:cs typeface="Times New Roman" panose="02020603050405020304" pitchFamily="18" charset="0"/>
              </a:rPr>
              <a:t>THERAPY</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3541420"/>
      </p:ext>
    </p:extLst>
  </p:cSld>
  <p:clrMapOvr>
    <a:masterClrMapping/>
  </p:clrMapOvr>
  <mc:AlternateContent xmlns:mc="http://schemas.openxmlformats.org/markup-compatibility/2006" xmlns:p14="http://schemas.microsoft.com/office/powerpoint/2010/main">
    <mc:Choice Requires="p14">
      <p:transition spd="slow" p14:dur="2000" advTm="33492"/>
    </mc:Choice>
    <mc:Fallback xmlns="">
      <p:transition spd="slow" advTm="33492"/>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43000" y="2209800"/>
            <a:ext cx="6938963" cy="3352800"/>
          </a:xfrm>
          <a:prstGeom prst="rect">
            <a:avLst/>
          </a:prstGeom>
        </p:spPr>
        <p:txBody>
          <a:bodyPr/>
          <a:lstStyle/>
          <a:p>
            <a:pPr>
              <a:spcBef>
                <a:spcPct val="20000"/>
              </a:spcBef>
              <a:defRPr/>
            </a:pPr>
            <a:r>
              <a:rPr lang="en-US" b="1" kern="0" dirty="0">
                <a:latin typeface="Times New Roman" panose="02020603050405020304" pitchFamily="18" charset="0"/>
                <a:cs typeface="Times New Roman" panose="02020603050405020304" pitchFamily="18" charset="0"/>
              </a:rPr>
              <a:t>An arrhythmia is any disturbance in:</a:t>
            </a:r>
          </a:p>
          <a:p>
            <a:pPr marL="342900" indent="-342900">
              <a:spcBef>
                <a:spcPct val="20000"/>
              </a:spcBef>
              <a:buFontTx/>
              <a:buChar char="•"/>
              <a:defRPr/>
            </a:pPr>
            <a:endParaRPr lang="en-US" b="1" kern="0" dirty="0">
              <a:latin typeface="Times New Roman" panose="02020603050405020304" pitchFamily="18" charset="0"/>
              <a:cs typeface="Times New Roman" panose="02020603050405020304" pitchFamily="18" charset="0"/>
            </a:endParaRPr>
          </a:p>
          <a:p>
            <a:pPr marL="342900" indent="-342900">
              <a:spcBef>
                <a:spcPct val="20000"/>
              </a:spcBef>
              <a:buFontTx/>
              <a:buChar char="•"/>
              <a:defRPr/>
            </a:pPr>
            <a:r>
              <a:rPr lang="en-US" b="1" kern="0" dirty="0">
                <a:latin typeface="Times New Roman" panose="02020603050405020304" pitchFamily="18" charset="0"/>
                <a:cs typeface="Times New Roman" panose="02020603050405020304" pitchFamily="18" charset="0"/>
              </a:rPr>
              <a:t>frequency</a:t>
            </a:r>
          </a:p>
          <a:p>
            <a:pPr marL="342900" indent="-342900">
              <a:spcBef>
                <a:spcPct val="20000"/>
              </a:spcBef>
              <a:buFontTx/>
              <a:buChar char="•"/>
              <a:defRPr/>
            </a:pPr>
            <a:endParaRPr lang="en-US" b="1" kern="0" dirty="0">
              <a:latin typeface="Times New Roman" panose="02020603050405020304" pitchFamily="18" charset="0"/>
              <a:cs typeface="Times New Roman" panose="02020603050405020304" pitchFamily="18" charset="0"/>
            </a:endParaRPr>
          </a:p>
          <a:p>
            <a:pPr marL="342900" indent="-342900">
              <a:spcBef>
                <a:spcPct val="20000"/>
              </a:spcBef>
              <a:buFontTx/>
              <a:buChar char="•"/>
              <a:defRPr/>
            </a:pPr>
            <a:r>
              <a:rPr lang="en-US" b="1" kern="0" dirty="0">
                <a:latin typeface="Times New Roman" panose="02020603050405020304" pitchFamily="18" charset="0"/>
                <a:cs typeface="Times New Roman" panose="02020603050405020304" pitchFamily="18" charset="0"/>
              </a:rPr>
              <a:t>rhythm</a:t>
            </a:r>
          </a:p>
          <a:p>
            <a:pPr>
              <a:spcBef>
                <a:spcPct val="20000"/>
              </a:spcBef>
              <a:defRPr/>
            </a:pPr>
            <a:endParaRPr lang="en-US" b="1" kern="0" dirty="0">
              <a:latin typeface="Times New Roman" panose="02020603050405020304" pitchFamily="18" charset="0"/>
              <a:cs typeface="Times New Roman" panose="02020603050405020304" pitchFamily="18" charset="0"/>
            </a:endParaRPr>
          </a:p>
          <a:p>
            <a:pPr marL="342900" indent="-342900">
              <a:spcBef>
                <a:spcPct val="20000"/>
              </a:spcBef>
              <a:buFontTx/>
              <a:buChar char="•"/>
              <a:defRPr/>
            </a:pPr>
            <a:r>
              <a:rPr lang="en-US" b="1" kern="0" dirty="0">
                <a:latin typeface="Times New Roman" panose="02020603050405020304" pitchFamily="18" charset="0"/>
                <a:cs typeface="Times New Roman" panose="02020603050405020304" pitchFamily="18" charset="0"/>
              </a:rPr>
              <a:t>place of origin</a:t>
            </a:r>
          </a:p>
          <a:p>
            <a:pPr marL="342900" indent="-342900">
              <a:spcBef>
                <a:spcPct val="20000"/>
              </a:spcBef>
              <a:buFontTx/>
              <a:buChar char="•"/>
              <a:defRPr/>
            </a:pPr>
            <a:endParaRPr lang="en-US" b="1" kern="0" dirty="0">
              <a:latin typeface="Times New Roman" panose="02020603050405020304" pitchFamily="18" charset="0"/>
              <a:cs typeface="Times New Roman" panose="02020603050405020304" pitchFamily="18" charset="0"/>
            </a:endParaRPr>
          </a:p>
          <a:p>
            <a:pPr marL="342900" indent="-342900">
              <a:spcBef>
                <a:spcPct val="20000"/>
              </a:spcBef>
              <a:buFontTx/>
              <a:buChar char="•"/>
              <a:defRPr/>
            </a:pPr>
            <a:r>
              <a:rPr lang="en-US" b="1" kern="0" dirty="0">
                <a:latin typeface="Times New Roman" panose="02020603050405020304" pitchFamily="18" charset="0"/>
                <a:cs typeface="Times New Roman" panose="02020603050405020304" pitchFamily="18" charset="0"/>
              </a:rPr>
              <a:t>conducting electrical impulses (impulses) in the heart</a:t>
            </a:r>
            <a:endParaRPr lang="sr-Latn-CS" b="1" kern="0" dirty="0">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457200" y="228600"/>
            <a:ext cx="7479903"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HEART RHYTHM </a:t>
            </a:r>
            <a:r>
              <a:rPr lang="sr-Latn-RS" altLang="sr-Latn-RS" b="1" dirty="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pic>
        <p:nvPicPr>
          <p:cNvPr id="6" name="Picture 3" descr="LocalizedDifferen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514600"/>
            <a:ext cx="4389437" cy="2418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1269833"/>
      </p:ext>
    </p:extLst>
  </p:cSld>
  <p:clrMapOvr>
    <a:masterClrMapping/>
  </p:clrMapOvr>
  <mc:AlternateContent xmlns:mc="http://schemas.openxmlformats.org/markup-compatibility/2006" xmlns:p14="http://schemas.microsoft.com/office/powerpoint/2010/main">
    <mc:Choice Requires="p14">
      <p:transition spd="slow" p14:dur="2000" advTm="9254"/>
    </mc:Choice>
    <mc:Fallback xmlns="">
      <p:transition spd="slow" advTm="9254"/>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Arrow 4"/>
          <p:cNvSpPr/>
          <p:nvPr/>
        </p:nvSpPr>
        <p:spPr>
          <a:xfrm>
            <a:off x="1828800" y="4495800"/>
            <a:ext cx="514350" cy="152400"/>
          </a:xfrm>
          <a:prstGeom prst="rightArrow">
            <a:avLst/>
          </a:prstGeom>
          <a:solidFill>
            <a:schemeClr val="tx2">
              <a:lumMod val="7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44531" t="42361" r="23438" b="21528"/>
          <a:stretch/>
        </p:blipFill>
        <p:spPr>
          <a:xfrm>
            <a:off x="2487260" y="2971800"/>
            <a:ext cx="5943600" cy="3769112"/>
          </a:xfrm>
          <a:prstGeom prst="rect">
            <a:avLst/>
          </a:prstGeom>
          <a:ln>
            <a:solidFill>
              <a:schemeClr val="tx1"/>
            </a:solidFill>
          </a:ln>
        </p:spPr>
      </p:pic>
      <p:sp>
        <p:nvSpPr>
          <p:cNvPr id="9" name="Title 1"/>
          <p:cNvSpPr>
            <a:spLocks noGrp="1"/>
          </p:cNvSpPr>
          <p:nvPr>
            <p:ph type="title"/>
          </p:nvPr>
        </p:nvSpPr>
        <p:spPr>
          <a:xfrm>
            <a:off x="1841661" y="152400"/>
            <a:ext cx="6589199" cy="1280890"/>
          </a:xfrm>
        </p:spPr>
        <p:txBody>
          <a:bodyPr>
            <a:normAutofit fontScale="90000"/>
          </a:bodyPr>
          <a:lstStyle/>
          <a:p>
            <a:pPr algn="ctr">
              <a:buClr>
                <a:schemeClr val="accent1"/>
              </a:buClr>
            </a:pPr>
            <a:r>
              <a:rPr lang="sr-Latn-RS" altLang="sr-Latn-RS" sz="3600" b="1" dirty="0">
                <a:solidFill>
                  <a:schemeClr val="tx2"/>
                </a:solidFill>
                <a:latin typeface="Times New Roman" panose="02020603050405020304" pitchFamily="18" charset="0"/>
                <a:cs typeface="Times New Roman" panose="02020603050405020304" pitchFamily="18" charset="0"/>
              </a:rPr>
              <a:t>VENTRICULAR </a:t>
            </a:r>
            <a:r>
              <a:rPr lang="sr-Latn-RS" altLang="sr-Latn-RS" sz="3600" b="1" dirty="0" smtClean="0">
                <a:solidFill>
                  <a:schemeClr val="tx2"/>
                </a:solidFill>
                <a:latin typeface="Times New Roman" panose="02020603050405020304" pitchFamily="18" charset="0"/>
                <a:cs typeface="Times New Roman" panose="02020603050405020304" pitchFamily="18" charset="0"/>
              </a:rPr>
              <a:t>TACHYCARDIA </a:t>
            </a:r>
            <a:r>
              <a:rPr lang="sr-Latn-CS" altLang="sr-Latn-RS" sz="3300" b="1" dirty="0" smtClean="0">
                <a:latin typeface="Times New Roman" panose="02020603050405020304" pitchFamily="18" charset="0"/>
                <a:cs typeface="Times New Roman" panose="02020603050405020304" pitchFamily="18" charset="0"/>
              </a:rPr>
              <a:t>(</a:t>
            </a:r>
            <a:r>
              <a:rPr lang="sr-Latn-CS" altLang="sr-Latn-RS" sz="3300" b="1" i="1" dirty="0" smtClean="0">
                <a:latin typeface="Times New Roman" panose="02020603050405020304" pitchFamily="18" charset="0"/>
                <a:cs typeface="Times New Roman" panose="02020603050405020304" pitchFamily="18" charset="0"/>
              </a:rPr>
              <a:t>Tachycardia </a:t>
            </a:r>
            <a:r>
              <a:rPr lang="sr-Latn-CS" altLang="sr-Latn-RS" sz="3300" b="1" i="1" dirty="0">
                <a:latin typeface="Times New Roman" panose="02020603050405020304" pitchFamily="18" charset="0"/>
                <a:cs typeface="Times New Roman" panose="02020603050405020304" pitchFamily="18" charset="0"/>
              </a:rPr>
              <a:t>ventricularis</a:t>
            </a:r>
            <a:r>
              <a:rPr lang="sr-Latn-CS" altLang="sr-Latn-RS" sz="3300" b="1" dirty="0">
                <a:latin typeface="Times New Roman" panose="02020603050405020304" pitchFamily="18" charset="0"/>
                <a:cs typeface="Times New Roman" panose="02020603050405020304" pitchFamily="18" charset="0"/>
              </a:rPr>
              <a:t>)</a:t>
            </a:r>
            <a:endParaRPr lang="en-US" altLang="sr-Latn-RS" sz="3300" b="1" i="1" dirty="0">
              <a:latin typeface="Times New Roman" panose="02020603050405020304" pitchFamily="18" charset="0"/>
              <a:cs typeface="Times New Roman" panose="02020603050405020304" pitchFamily="18" charset="0"/>
            </a:endParaRPr>
          </a:p>
        </p:txBody>
      </p:sp>
      <p:sp>
        <p:nvSpPr>
          <p:cNvPr id="10" name="Content Placeholder 2"/>
          <p:cNvSpPr>
            <a:spLocks noGrp="1"/>
          </p:cNvSpPr>
          <p:nvPr>
            <p:ph idx="1"/>
          </p:nvPr>
        </p:nvSpPr>
        <p:spPr>
          <a:xfrm>
            <a:off x="2510351" y="1631045"/>
            <a:ext cx="5920509" cy="1143000"/>
          </a:xfrm>
          <a:solidFill>
            <a:schemeClr val="accent1">
              <a:lumMod val="75000"/>
            </a:schemeClr>
          </a:solidFill>
          <a:scene3d>
            <a:camera prst="orthographicFront"/>
            <a:lightRig rig="threePt" dir="t"/>
          </a:scene3d>
          <a:sp3d>
            <a:bevelT w="114300" prst="artDeco"/>
          </a:sp3d>
        </p:spPr>
        <p:txBody>
          <a:bodyPr>
            <a:normAutofit fontScale="92500" lnSpcReduction="10000"/>
          </a:bodyPr>
          <a:lstStyle/>
          <a:p>
            <a:endParaRPr lang="sr-Cyrl-RS" dirty="0" smtClean="0">
              <a:latin typeface="Times New Roman" panose="02020603050405020304" pitchFamily="18" charset="0"/>
              <a:cs typeface="Times New Roman" panose="02020603050405020304" pitchFamily="18" charset="0"/>
            </a:endParaRPr>
          </a:p>
          <a:p>
            <a:r>
              <a:rPr lang="en-US" sz="2300" b="1" dirty="0">
                <a:solidFill>
                  <a:schemeClr val="bg1"/>
                </a:solidFill>
                <a:latin typeface="Times New Roman" panose="02020603050405020304" pitchFamily="18" charset="0"/>
                <a:cs typeface="Times New Roman" panose="02020603050405020304" pitchFamily="18" charset="0"/>
              </a:rPr>
              <a:t>3 or more associated ventricular </a:t>
            </a:r>
            <a:r>
              <a:rPr lang="en-US" sz="2300" b="1" dirty="0" err="1">
                <a:solidFill>
                  <a:schemeClr val="bg1"/>
                </a:solidFill>
                <a:latin typeface="Times New Roman" panose="02020603050405020304" pitchFamily="18" charset="0"/>
                <a:cs typeface="Times New Roman" panose="02020603050405020304" pitchFamily="18" charset="0"/>
              </a:rPr>
              <a:t>extrasystoles</a:t>
            </a:r>
            <a:endParaRPr lang="en-US" sz="2300" b="1" dirty="0">
              <a:solidFill>
                <a:schemeClr val="bg1"/>
              </a:solidFill>
              <a:latin typeface="Times New Roman" panose="02020603050405020304" pitchFamily="18" charset="0"/>
              <a:cs typeface="Times New Roman" panose="02020603050405020304" pitchFamily="18" charset="0"/>
            </a:endParaRPr>
          </a:p>
          <a:p>
            <a:r>
              <a:rPr lang="en-US" sz="2300" b="1" dirty="0">
                <a:solidFill>
                  <a:schemeClr val="bg1"/>
                </a:solidFill>
                <a:latin typeface="Times New Roman" panose="02020603050405020304" pitchFamily="18" charset="0"/>
                <a:cs typeface="Times New Roman" panose="02020603050405020304" pitchFamily="18" charset="0"/>
              </a:rPr>
              <a:t>MALIGNANT RHYTHM DISORDER</a:t>
            </a:r>
            <a:endParaRPr lang="sr-Cyrl-RS" b="1"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0324208"/>
      </p:ext>
    </p:extLst>
  </p:cSld>
  <p:clrMapOvr>
    <a:masterClrMapping/>
  </p:clrMapOvr>
  <mc:AlternateContent xmlns:mc="http://schemas.openxmlformats.org/markup-compatibility/2006" xmlns:p14="http://schemas.microsoft.com/office/powerpoint/2010/main">
    <mc:Choice Requires="p14">
      <p:transition spd="slow" p14:dur="2000" advTm="12737"/>
    </mc:Choice>
    <mc:Fallback xmlns="">
      <p:transition spd="slow" advTm="12737"/>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57200"/>
            <a:ext cx="6589199" cy="1280890"/>
          </a:xfrm>
        </p:spPr>
        <p:txBody>
          <a:bodyPr>
            <a:normAutofit fontScale="90000"/>
          </a:bodyPr>
          <a:lstStyle/>
          <a:p>
            <a:pPr algn="ctr">
              <a:buClr>
                <a:schemeClr val="accent1"/>
              </a:buClr>
            </a:pPr>
            <a:r>
              <a:rPr lang="sr-Latn-RS" altLang="sr-Latn-RS" sz="3200" b="1" dirty="0">
                <a:solidFill>
                  <a:schemeClr val="tx2"/>
                </a:solidFill>
                <a:latin typeface="Times New Roman" panose="02020603050405020304" pitchFamily="18" charset="0"/>
                <a:cs typeface="Times New Roman" panose="02020603050405020304" pitchFamily="18" charset="0"/>
              </a:rPr>
              <a:t>VENTRICULAR TACHYCARDIA </a:t>
            </a:r>
            <a:r>
              <a:rPr lang="sr-Latn-CS" altLang="sr-Latn-RS" sz="3300" b="1" dirty="0">
                <a:solidFill>
                  <a:schemeClr val="tx2"/>
                </a:solidFill>
                <a:latin typeface="Times New Roman" panose="02020603050405020304" pitchFamily="18" charset="0"/>
                <a:cs typeface="Times New Roman" panose="02020603050405020304" pitchFamily="18" charset="0"/>
              </a:rPr>
              <a:t/>
            </a:r>
            <a:br>
              <a:rPr lang="sr-Latn-CS" altLang="sr-Latn-RS" sz="3300" b="1" dirty="0">
                <a:solidFill>
                  <a:schemeClr val="tx2"/>
                </a:solidFill>
                <a:latin typeface="Times New Roman" panose="02020603050405020304" pitchFamily="18" charset="0"/>
                <a:cs typeface="Times New Roman" panose="02020603050405020304" pitchFamily="18" charset="0"/>
              </a:rPr>
            </a:br>
            <a:r>
              <a:rPr lang="sr-Latn-CS" altLang="sr-Latn-RS" sz="3300" b="1" dirty="0">
                <a:latin typeface="Times New Roman" panose="02020603050405020304" pitchFamily="18" charset="0"/>
                <a:cs typeface="Times New Roman" panose="02020603050405020304" pitchFamily="18" charset="0"/>
              </a:rPr>
              <a:t>(</a:t>
            </a:r>
            <a:r>
              <a:rPr lang="sr-Latn-CS" altLang="sr-Latn-RS" sz="3300" b="1" i="1" dirty="0">
                <a:latin typeface="Times New Roman" panose="02020603050405020304" pitchFamily="18" charset="0"/>
                <a:cs typeface="Times New Roman" panose="02020603050405020304" pitchFamily="18" charset="0"/>
              </a:rPr>
              <a:t>Tachycardia ventricularis</a:t>
            </a:r>
            <a:r>
              <a:rPr lang="sr-Latn-CS" altLang="sr-Latn-RS" sz="3300" b="1" dirty="0">
                <a:latin typeface="Times New Roman" panose="02020603050405020304" pitchFamily="18" charset="0"/>
                <a:cs typeface="Times New Roman" panose="02020603050405020304" pitchFamily="18" charset="0"/>
              </a:rPr>
              <a:t>)</a:t>
            </a:r>
            <a:endParaRPr lang="en-US" altLang="sr-Latn-RS" sz="3300" b="1" i="1" dirty="0">
              <a:latin typeface="Times New Roman" panose="02020603050405020304" pitchFamily="18" charset="0"/>
              <a:cs typeface="Times New Roman" panose="02020603050405020304" pitchFamily="18" charset="0"/>
            </a:endParaRPr>
          </a:p>
        </p:txBody>
      </p:sp>
      <p:graphicFrame>
        <p:nvGraphicFramePr>
          <p:cNvPr id="6" name="Content Placeholder 3"/>
          <p:cNvGraphicFramePr>
            <a:graphicFrameLocks/>
          </p:cNvGraphicFramePr>
          <p:nvPr>
            <p:extLst>
              <p:ext uri="{D42A27DB-BD31-4B8C-83A1-F6EECF244321}">
                <p14:modId xmlns:p14="http://schemas.microsoft.com/office/powerpoint/2010/main" val="2761560254"/>
              </p:ext>
            </p:extLst>
          </p:nvPr>
        </p:nvGraphicFramePr>
        <p:xfrm>
          <a:off x="1999673" y="2590800"/>
          <a:ext cx="6553200" cy="3429000"/>
        </p:xfrm>
        <a:graphic>
          <a:graphicData uri="http://schemas.openxmlformats.org/drawingml/2006/table">
            <a:tbl>
              <a:tblPr firstRow="1" bandRow="1">
                <a:tableStyleId>{5C22544A-7EE6-4342-B048-85BDC9FD1C3A}</a:tableStyleId>
              </a:tblPr>
              <a:tblGrid>
                <a:gridCol w="3276600">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tblGrid>
              <a:tr h="6858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Latn-RS" sz="1800" b="1" dirty="0" smtClean="0">
                          <a:latin typeface="Times New Roman" panose="02020603050405020304" pitchFamily="18" charset="0"/>
                          <a:cs typeface="Times New Roman" panose="02020603050405020304" pitchFamily="18" charset="0"/>
                        </a:rPr>
                        <a:t>Regular</a:t>
                      </a:r>
                      <a:endParaRPr lang="sr-Latn-RS" sz="1800" b="0" i="1"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Latn-RS" sz="1800" b="1" dirty="0" smtClean="0">
                          <a:latin typeface="Times New Roman" panose="02020603050405020304" pitchFamily="18" charset="0"/>
                          <a:cs typeface="Times New Roman" panose="02020603050405020304" pitchFamily="18" charset="0"/>
                        </a:rPr>
                        <a:t>Irregular</a:t>
                      </a:r>
                      <a:endParaRPr lang="sr-Latn-RS" sz="1800" b="0"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60279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1" dirty="0" smtClean="0">
                          <a:latin typeface="Times New Roman" panose="02020603050405020304" pitchFamily="18" charset="0"/>
                          <a:cs typeface="Times New Roman" panose="02020603050405020304" pitchFamily="18" charset="0"/>
                        </a:rPr>
                        <a:t>Non-sustained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1" dirty="0" smtClean="0">
                          <a:latin typeface="Times New Roman" panose="02020603050405020304" pitchFamily="18" charset="0"/>
                          <a:cs typeface="Times New Roman" panose="02020603050405020304" pitchFamily="18" charset="0"/>
                        </a:rPr>
                        <a:t>Series of ≥ 3 ventricular beats lasting up to 30sec, frequency &gt; 100/min.</a:t>
                      </a:r>
                      <a:endParaRPr lang="sr-Latn-RS" sz="1600" b="0" i="1" dirty="0">
                        <a:latin typeface="Times New Roman" panose="02020603050405020304" pitchFamily="18" charset="0"/>
                        <a:cs typeface="Times New Roman" panose="020206030504050203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1" dirty="0" smtClean="0">
                          <a:latin typeface="Times New Roman" panose="02020603050405020304" pitchFamily="18" charset="0"/>
                          <a:cs typeface="Times New Roman" panose="02020603050405020304" pitchFamily="18" charset="0"/>
                        </a:rPr>
                        <a:t>Sustained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1" dirty="0" smtClean="0">
                          <a:latin typeface="Times New Roman" panose="02020603050405020304" pitchFamily="18" charset="0"/>
                          <a:cs typeface="Times New Roman" panose="02020603050405020304" pitchFamily="18" charset="0"/>
                        </a:rPr>
                        <a:t>A series of ventricular beats of frequency &gt; 100/min, duration &gt; 30sec or a series of ventricular impulses causing hemodynamic instability</a:t>
                      </a:r>
                      <a:endParaRPr lang="sr-Latn-RS" sz="1600" b="0"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203723">
                <a:tc>
                  <a:txBody>
                    <a:bodyPr/>
                    <a:lstStyle/>
                    <a:p>
                      <a:r>
                        <a:rPr lang="sr-Latn-RS" b="1" dirty="0" smtClean="0">
                          <a:latin typeface="Times New Roman" panose="02020603050405020304" pitchFamily="18" charset="0"/>
                          <a:cs typeface="Times New Roman" panose="02020603050405020304" pitchFamily="18" charset="0"/>
                        </a:rPr>
                        <a:t>monomorphic</a:t>
                      </a:r>
                      <a:endParaRPr lang="sr-Latn-RS" b="1" dirty="0">
                        <a:latin typeface="Times New Roman" panose="02020603050405020304" pitchFamily="18" charset="0"/>
                        <a:cs typeface="Times New Roman" panose="02020603050405020304" pitchFamily="18" charset="0"/>
                      </a:endParaRPr>
                    </a:p>
                  </a:txBody>
                  <a:tcPr/>
                </a:tc>
                <a:tc>
                  <a:txBody>
                    <a:bodyPr/>
                    <a:lstStyle/>
                    <a:p>
                      <a:r>
                        <a:rPr lang="sr-Latn-RS" b="1" dirty="0" smtClean="0">
                          <a:latin typeface="Times New Roman" panose="02020603050405020304" pitchFamily="18" charset="0"/>
                          <a:cs typeface="Times New Roman" panose="02020603050405020304" pitchFamily="18" charset="0"/>
                        </a:rPr>
                        <a:t>polymorphic</a:t>
                      </a:r>
                      <a:endParaRPr lang="sr-Latn-RS"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203723">
                <a:tc>
                  <a:txBody>
                    <a:bodyPr/>
                    <a:lstStyle/>
                    <a:p>
                      <a:r>
                        <a:rPr lang="en-US" b="1" dirty="0" smtClean="0">
                          <a:latin typeface="Times New Roman" panose="02020603050405020304" pitchFamily="18" charset="0"/>
                          <a:cs typeface="Times New Roman" panose="02020603050405020304" pitchFamily="18" charset="0"/>
                        </a:rPr>
                        <a:t>without structural heart disease (idiopathic)</a:t>
                      </a:r>
                      <a:endParaRPr lang="sr-Latn-RS" b="1" dirty="0">
                        <a:latin typeface="Times New Roman" panose="02020603050405020304" pitchFamily="18" charset="0"/>
                        <a:cs typeface="Times New Roman" panose="02020603050405020304" pitchFamily="18" charset="0"/>
                      </a:endParaRPr>
                    </a:p>
                  </a:txBody>
                  <a:tcPr/>
                </a:tc>
                <a:tc>
                  <a:txBody>
                    <a:bodyPr/>
                    <a:lstStyle/>
                    <a:p>
                      <a:r>
                        <a:rPr lang="sr-Latn-RS" b="1" dirty="0" smtClean="0">
                          <a:latin typeface="Times New Roman" panose="02020603050405020304" pitchFamily="18" charset="0"/>
                          <a:cs typeface="Times New Roman" panose="02020603050405020304" pitchFamily="18" charset="0"/>
                        </a:rPr>
                        <a:t>in</a:t>
                      </a:r>
                      <a:r>
                        <a:rPr lang="en-US" b="1" dirty="0" smtClean="0">
                          <a:latin typeface="Times New Roman" panose="02020603050405020304" pitchFamily="18" charset="0"/>
                          <a:cs typeface="Times New Roman" panose="02020603050405020304" pitchFamily="18" charset="0"/>
                        </a:rPr>
                        <a:t> structural heart disease (idiopathic)</a:t>
                      </a:r>
                      <a:endParaRPr lang="sr-Latn-RS"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47553200"/>
      </p:ext>
    </p:extLst>
  </p:cSld>
  <p:clrMapOvr>
    <a:masterClrMapping/>
  </p:clrMapOvr>
  <mc:AlternateContent xmlns:mc="http://schemas.openxmlformats.org/markup-compatibility/2006" xmlns:p14="http://schemas.microsoft.com/office/powerpoint/2010/main">
    <mc:Choice Requires="p14">
      <p:transition spd="slow" p14:dur="2000" advTm="41298"/>
    </mc:Choice>
    <mc:Fallback xmlns="">
      <p:transition spd="slow" advTm="41298"/>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83046"/>
            <a:ext cx="6589199" cy="1280890"/>
          </a:xfrm>
        </p:spPr>
        <p:txBody>
          <a:bodyPr>
            <a:normAutofit fontScale="90000"/>
          </a:bodyPr>
          <a:lstStyle/>
          <a:p>
            <a:pPr algn="ctr"/>
            <a:r>
              <a:rPr lang="sr-Latn-RS" altLang="sr-Latn-RS" sz="3600" b="1" dirty="0">
                <a:solidFill>
                  <a:schemeClr val="tx2"/>
                </a:solidFill>
                <a:latin typeface="Times New Roman" panose="02020603050405020304" pitchFamily="18" charset="0"/>
                <a:cs typeface="Times New Roman" panose="02020603050405020304" pitchFamily="18" charset="0"/>
              </a:rPr>
              <a:t>VENTRICULAR </a:t>
            </a:r>
            <a:r>
              <a:rPr lang="sr-Latn-RS" altLang="sr-Latn-RS" sz="3600" b="1" dirty="0" smtClean="0">
                <a:solidFill>
                  <a:schemeClr val="tx2"/>
                </a:solidFill>
                <a:latin typeface="Times New Roman" panose="02020603050405020304" pitchFamily="18" charset="0"/>
                <a:cs typeface="Times New Roman" panose="02020603050405020304" pitchFamily="18" charset="0"/>
              </a:rPr>
              <a:t>TACHYCARDIA</a:t>
            </a:r>
            <a:br>
              <a:rPr lang="sr-Latn-RS" altLang="sr-Latn-RS" sz="3600" b="1" dirty="0" smtClean="0">
                <a:solidFill>
                  <a:schemeClr val="tx2"/>
                </a:solidFill>
                <a:latin typeface="Times New Roman" panose="02020603050405020304" pitchFamily="18" charset="0"/>
                <a:cs typeface="Times New Roman" panose="02020603050405020304" pitchFamily="18" charset="0"/>
              </a:rPr>
            </a:br>
            <a:r>
              <a:rPr lang="sr-Latn-CS" altLang="sr-Latn-RS" sz="3300" b="1" dirty="0" smtClean="0">
                <a:latin typeface="Times New Roman" panose="02020603050405020304" pitchFamily="18" charset="0"/>
                <a:cs typeface="Times New Roman" panose="02020603050405020304" pitchFamily="18" charset="0"/>
              </a:rPr>
              <a:t>(</a:t>
            </a:r>
            <a:r>
              <a:rPr lang="sr-Latn-CS" altLang="sr-Latn-RS" sz="3300" b="1" i="1" dirty="0" smtClean="0">
                <a:latin typeface="Times New Roman" panose="02020603050405020304" pitchFamily="18" charset="0"/>
                <a:cs typeface="Times New Roman" panose="02020603050405020304" pitchFamily="18" charset="0"/>
              </a:rPr>
              <a:t>Tachycardia </a:t>
            </a:r>
            <a:r>
              <a:rPr lang="sr-Latn-CS" altLang="sr-Latn-RS" sz="3300" b="1" i="1" dirty="0">
                <a:latin typeface="Times New Roman" panose="02020603050405020304" pitchFamily="18" charset="0"/>
                <a:cs typeface="Times New Roman" panose="02020603050405020304" pitchFamily="18" charset="0"/>
              </a:rPr>
              <a:t>ventricularis</a:t>
            </a:r>
            <a:r>
              <a:rPr lang="sr-Latn-CS" altLang="sr-Latn-RS" sz="3300" b="1" dirty="0">
                <a:latin typeface="Times New Roman" panose="02020603050405020304" pitchFamily="18" charset="0"/>
                <a:cs typeface="Times New Roman" panose="02020603050405020304" pitchFamily="18" charset="0"/>
              </a:rPr>
              <a:t>)</a:t>
            </a:r>
            <a:endParaRPr lang="en-US" sz="3300" dirty="0"/>
          </a:p>
        </p:txBody>
      </p:sp>
      <p:sp>
        <p:nvSpPr>
          <p:cNvPr id="4" name="Text Box 6"/>
          <p:cNvSpPr txBox="1">
            <a:spLocks noGrp="1" noChangeArrowheads="1"/>
          </p:cNvSpPr>
          <p:nvPr>
            <p:ph idx="1"/>
          </p:nvPr>
        </p:nvSpPr>
        <p:spPr bwMode="auto">
          <a:xfrm>
            <a:off x="647700" y="1900439"/>
            <a:ext cx="788670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gn="ctr">
              <a:spcBef>
                <a:spcPct val="50000"/>
              </a:spcBef>
              <a:buClr>
                <a:schemeClr val="accent1"/>
              </a:buClr>
              <a:buNone/>
            </a:pPr>
            <a:r>
              <a:rPr lang="en-US" altLang="sr-Latn-RS" sz="1800" b="1" dirty="0">
                <a:latin typeface="Times New Roman" panose="02020603050405020304" pitchFamily="18" charset="0"/>
                <a:cs typeface="Times New Roman" panose="02020603050405020304" pitchFamily="18" charset="0"/>
              </a:rPr>
              <a:t>Access to treatment depends on the patient's immediate vulnerability</a:t>
            </a:r>
            <a:endParaRPr lang="sr-Cyrl-RS" altLang="sr-Latn-RS" sz="1800" b="1" dirty="0" smtClean="0">
              <a:latin typeface="Times New Roman" panose="02020603050405020304" pitchFamily="18" charset="0"/>
              <a:cs typeface="Times New Roman" panose="02020603050405020304" pitchFamily="18" charset="0"/>
            </a:endParaRPr>
          </a:p>
        </p:txBody>
      </p:sp>
      <p:sp>
        <p:nvSpPr>
          <p:cNvPr id="5" name="TextBox 4"/>
          <p:cNvSpPr txBox="1"/>
          <p:nvPr/>
        </p:nvSpPr>
        <p:spPr>
          <a:xfrm>
            <a:off x="2133600" y="2362200"/>
            <a:ext cx="5486400" cy="1477328"/>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Hemodynamically unstable patient (unconscious):</a:t>
            </a:r>
          </a:p>
          <a:p>
            <a:r>
              <a:rPr lang="sr-Latn-RS" b="1" dirty="0" smtClean="0">
                <a:solidFill>
                  <a:schemeClr val="bg1"/>
                </a:solidFill>
                <a:latin typeface="Times New Roman" panose="02020603050405020304" pitchFamily="18" charset="0"/>
                <a:cs typeface="Times New Roman" panose="02020603050405020304" pitchFamily="18" charset="0"/>
              </a:rPr>
              <a:t>1. </a:t>
            </a:r>
            <a:r>
              <a:rPr lang="en-US" b="1" dirty="0" smtClean="0">
                <a:solidFill>
                  <a:schemeClr val="bg1"/>
                </a:solidFill>
                <a:latin typeface="Times New Roman" panose="02020603050405020304" pitchFamily="18" charset="0"/>
                <a:cs typeface="Times New Roman" panose="02020603050405020304" pitchFamily="18" charset="0"/>
              </a:rPr>
              <a:t>A </a:t>
            </a:r>
            <a:r>
              <a:rPr lang="en-US" b="1" dirty="0">
                <a:solidFill>
                  <a:schemeClr val="bg1"/>
                </a:solidFill>
                <a:latin typeface="Times New Roman" panose="02020603050405020304" pitchFamily="18" charset="0"/>
                <a:cs typeface="Times New Roman" panose="02020603050405020304" pitchFamily="18" charset="0"/>
              </a:rPr>
              <a:t>hard blow to the chest</a:t>
            </a:r>
          </a:p>
          <a:p>
            <a:r>
              <a:rPr lang="sr-Latn-RS" b="1" dirty="0" smtClean="0">
                <a:solidFill>
                  <a:schemeClr val="bg1"/>
                </a:solidFill>
                <a:latin typeface="Times New Roman" panose="02020603050405020304" pitchFamily="18" charset="0"/>
                <a:cs typeface="Times New Roman" panose="02020603050405020304" pitchFamily="18" charset="0"/>
              </a:rPr>
              <a:t>2. </a:t>
            </a:r>
            <a:r>
              <a:rPr lang="en-US" b="1" dirty="0" smtClean="0">
                <a:solidFill>
                  <a:schemeClr val="bg1"/>
                </a:solidFill>
                <a:latin typeface="Times New Roman" panose="02020603050405020304" pitchFamily="18" charset="0"/>
                <a:cs typeface="Times New Roman" panose="02020603050405020304" pitchFamily="18" charset="0"/>
              </a:rPr>
              <a:t>DC </a:t>
            </a:r>
            <a:r>
              <a:rPr lang="en-US" b="1" dirty="0">
                <a:solidFill>
                  <a:schemeClr val="bg1"/>
                </a:solidFill>
                <a:latin typeface="Times New Roman" panose="02020603050405020304" pitchFamily="18" charset="0"/>
                <a:cs typeface="Times New Roman" panose="02020603050405020304" pitchFamily="18" charset="0"/>
              </a:rPr>
              <a:t>conversion</a:t>
            </a:r>
          </a:p>
          <a:p>
            <a:r>
              <a:rPr lang="sr-Latn-RS" b="1" dirty="0" smtClean="0">
                <a:solidFill>
                  <a:schemeClr val="bg1"/>
                </a:solidFill>
                <a:latin typeface="Times New Roman" panose="02020603050405020304" pitchFamily="18" charset="0"/>
                <a:cs typeface="Times New Roman" panose="02020603050405020304" pitchFamily="18" charset="0"/>
              </a:rPr>
              <a:t>3. </a:t>
            </a:r>
            <a:r>
              <a:rPr lang="en-US" b="1" dirty="0" smtClean="0">
                <a:solidFill>
                  <a:schemeClr val="bg1"/>
                </a:solidFill>
                <a:latin typeface="Times New Roman" panose="02020603050405020304" pitchFamily="18" charset="0"/>
                <a:cs typeface="Times New Roman" panose="02020603050405020304" pitchFamily="18" charset="0"/>
              </a:rPr>
              <a:t>Reanimation</a:t>
            </a:r>
            <a:endParaRPr lang="en-US" b="1" dirty="0">
              <a:solidFill>
                <a:schemeClr val="bg1"/>
              </a:solidFill>
              <a:latin typeface="Times New Roman" panose="02020603050405020304" pitchFamily="18" charset="0"/>
              <a:cs typeface="Times New Roman" panose="02020603050405020304" pitchFamily="18" charset="0"/>
            </a:endParaRPr>
          </a:p>
          <a:p>
            <a:r>
              <a:rPr lang="sr-Latn-RS" b="1" dirty="0" smtClean="0">
                <a:solidFill>
                  <a:schemeClr val="bg1"/>
                </a:solidFill>
                <a:latin typeface="Times New Roman" panose="02020603050405020304" pitchFamily="18" charset="0"/>
                <a:cs typeface="Times New Roman" panose="02020603050405020304" pitchFamily="18" charset="0"/>
              </a:rPr>
              <a:t>4. </a:t>
            </a:r>
            <a:r>
              <a:rPr lang="en-US" b="1" dirty="0" smtClean="0">
                <a:solidFill>
                  <a:schemeClr val="bg1"/>
                </a:solidFill>
                <a:latin typeface="Times New Roman" panose="02020603050405020304" pitchFamily="18" charset="0"/>
                <a:cs typeface="Times New Roman" panose="02020603050405020304" pitchFamily="18" charset="0"/>
              </a:rPr>
              <a:t>Medically</a:t>
            </a:r>
            <a:endParaRPr lang="sr-Cyrl-RS" altLang="sr-Latn-RS" b="1" dirty="0" smtClean="0">
              <a:solidFill>
                <a:schemeClr val="bg1"/>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rotWithShape="1">
          <a:blip r:embed="rId2"/>
          <a:srcRect l="28320" t="40278" r="27149" b="16667"/>
          <a:stretch/>
        </p:blipFill>
        <p:spPr>
          <a:xfrm>
            <a:off x="2133600" y="3839528"/>
            <a:ext cx="5486400" cy="2776955"/>
          </a:xfrm>
          <a:prstGeom prst="rect">
            <a:avLst/>
          </a:prstGeom>
          <a:ln>
            <a:solidFill>
              <a:schemeClr val="tx1"/>
            </a:solidFill>
          </a:ln>
        </p:spPr>
      </p:pic>
    </p:spTree>
    <p:extLst>
      <p:ext uri="{BB962C8B-B14F-4D97-AF65-F5344CB8AC3E}">
        <p14:creationId xmlns:p14="http://schemas.microsoft.com/office/powerpoint/2010/main" val="1418461129"/>
      </p:ext>
    </p:extLst>
  </p:cSld>
  <p:clrMapOvr>
    <a:masterClrMapping/>
  </p:clrMapOvr>
  <mc:AlternateContent xmlns:mc="http://schemas.openxmlformats.org/markup-compatibility/2006" xmlns:p14="http://schemas.microsoft.com/office/powerpoint/2010/main">
    <mc:Choice Requires="p14">
      <p:transition spd="slow" p14:dur="2000" advTm="21472"/>
    </mc:Choice>
    <mc:Fallback xmlns="">
      <p:transition spd="slow" advTm="21472"/>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524000" y="450015"/>
            <a:ext cx="6589199" cy="1280890"/>
          </a:xfrm>
        </p:spPr>
        <p:txBody>
          <a:bodyPr>
            <a:normAutofit fontScale="90000"/>
          </a:bodyPr>
          <a:lstStyle/>
          <a:p>
            <a:pPr algn="ctr"/>
            <a:r>
              <a:rPr lang="sr-Latn-RS" altLang="sr-Latn-RS" sz="3200" b="1" dirty="0">
                <a:solidFill>
                  <a:schemeClr val="tx2"/>
                </a:solidFill>
                <a:latin typeface="Times New Roman" panose="02020603050405020304" pitchFamily="18" charset="0"/>
                <a:cs typeface="Times New Roman" panose="02020603050405020304" pitchFamily="18" charset="0"/>
              </a:rPr>
              <a:t>VENTRICULAR </a:t>
            </a:r>
            <a:r>
              <a:rPr lang="sr-Latn-RS" altLang="sr-Latn-RS" sz="3200" b="1" dirty="0" smtClean="0">
                <a:solidFill>
                  <a:schemeClr val="tx2"/>
                </a:solidFill>
                <a:latin typeface="Times New Roman" panose="02020603050405020304" pitchFamily="18" charset="0"/>
                <a:cs typeface="Times New Roman" panose="02020603050405020304" pitchFamily="18" charset="0"/>
              </a:rPr>
              <a:t>TACHYCARDIA</a:t>
            </a:r>
            <a:br>
              <a:rPr lang="sr-Latn-RS" altLang="sr-Latn-RS" sz="3200" b="1" dirty="0" smtClean="0">
                <a:solidFill>
                  <a:schemeClr val="tx2"/>
                </a:solidFill>
                <a:latin typeface="Times New Roman" panose="02020603050405020304" pitchFamily="18" charset="0"/>
                <a:cs typeface="Times New Roman" panose="02020603050405020304" pitchFamily="18" charset="0"/>
              </a:rPr>
            </a:br>
            <a:r>
              <a:rPr lang="sr-Latn-CS" altLang="sr-Latn-RS" sz="3300" b="1" dirty="0" smtClean="0">
                <a:latin typeface="Times New Roman" panose="02020603050405020304" pitchFamily="18" charset="0"/>
                <a:cs typeface="Times New Roman" panose="02020603050405020304" pitchFamily="18" charset="0"/>
              </a:rPr>
              <a:t>(</a:t>
            </a:r>
            <a:r>
              <a:rPr lang="sr-Latn-CS" altLang="sr-Latn-RS" sz="3300" b="1" i="1" dirty="0" smtClean="0">
                <a:latin typeface="Times New Roman" panose="02020603050405020304" pitchFamily="18" charset="0"/>
                <a:cs typeface="Times New Roman" panose="02020603050405020304" pitchFamily="18" charset="0"/>
              </a:rPr>
              <a:t>Tachycardia </a:t>
            </a:r>
            <a:r>
              <a:rPr lang="sr-Latn-CS" altLang="sr-Latn-RS" sz="3300" b="1" i="1" dirty="0">
                <a:latin typeface="Times New Roman" panose="02020603050405020304" pitchFamily="18" charset="0"/>
                <a:cs typeface="Times New Roman" panose="02020603050405020304" pitchFamily="18" charset="0"/>
              </a:rPr>
              <a:t>ventricularis</a:t>
            </a:r>
            <a:r>
              <a:rPr lang="sr-Latn-CS" altLang="sr-Latn-RS" sz="3300" b="1" dirty="0">
                <a:latin typeface="Times New Roman" panose="02020603050405020304" pitchFamily="18" charset="0"/>
                <a:cs typeface="Times New Roman" panose="02020603050405020304" pitchFamily="18" charset="0"/>
              </a:rPr>
              <a:t>)</a:t>
            </a:r>
            <a:endParaRPr lang="en-US" sz="3300" dirty="0"/>
          </a:p>
        </p:txBody>
      </p:sp>
      <p:sp>
        <p:nvSpPr>
          <p:cNvPr id="3" name="Content Placeholder 2"/>
          <p:cNvSpPr>
            <a:spLocks noGrp="1"/>
          </p:cNvSpPr>
          <p:nvPr>
            <p:ph idx="1"/>
          </p:nvPr>
        </p:nvSpPr>
        <p:spPr>
          <a:xfrm>
            <a:off x="1066800" y="2303097"/>
            <a:ext cx="4400550" cy="2881311"/>
          </a:xfrm>
          <a:solidFill>
            <a:schemeClr val="accent1">
              <a:lumMod val="75000"/>
            </a:schemeClr>
          </a:solidFill>
          <a:scene3d>
            <a:camera prst="orthographicFront"/>
            <a:lightRig rig="threePt" dir="t"/>
          </a:scene3d>
          <a:sp3d>
            <a:bevelT w="114300" prst="artDeco"/>
          </a:sp3d>
        </p:spPr>
        <p:txBody>
          <a:bodyPr>
            <a:normAutofit fontScale="92500" lnSpcReduction="10000"/>
          </a:bodyPr>
          <a:lstStyle/>
          <a:p>
            <a:pPr marL="0" indent="0" algn="ctr">
              <a:buNone/>
            </a:pPr>
            <a:r>
              <a:rPr lang="en-US" altLang="sr-Latn-RS" b="1" dirty="0">
                <a:solidFill>
                  <a:schemeClr val="bg1"/>
                </a:solidFill>
                <a:latin typeface="Times New Roman" panose="02020603050405020304" pitchFamily="18" charset="0"/>
                <a:cs typeface="Times New Roman" panose="02020603050405020304" pitchFamily="18" charset="0"/>
              </a:rPr>
              <a:t>Hemodynamically stable patient</a:t>
            </a:r>
          </a:p>
          <a:p>
            <a:pPr marL="0" indent="0" algn="ctr">
              <a:buNone/>
            </a:pPr>
            <a:endParaRPr lang="en-US" altLang="sr-Latn-RS" b="1" dirty="0">
              <a:solidFill>
                <a:schemeClr val="bg1"/>
              </a:solidFill>
              <a:latin typeface="Times New Roman" panose="02020603050405020304" pitchFamily="18" charset="0"/>
              <a:cs typeface="Times New Roman" panose="02020603050405020304" pitchFamily="18" charset="0"/>
            </a:endParaRPr>
          </a:p>
          <a:p>
            <a:pPr marL="0" indent="0" algn="ctr">
              <a:buNone/>
            </a:pPr>
            <a:r>
              <a:rPr lang="en-US" altLang="sr-Latn-RS" b="1" dirty="0">
                <a:solidFill>
                  <a:schemeClr val="bg1"/>
                </a:solidFill>
                <a:latin typeface="Times New Roman" panose="02020603050405020304" pitchFamily="18" charset="0"/>
                <a:cs typeface="Times New Roman" panose="02020603050405020304" pitchFamily="18" charset="0"/>
              </a:rPr>
              <a:t>Medicinal conversion (</a:t>
            </a:r>
            <a:r>
              <a:rPr lang="en-US" altLang="sr-Latn-RS" b="1" dirty="0" err="1">
                <a:solidFill>
                  <a:schemeClr val="bg1"/>
                </a:solidFill>
                <a:latin typeface="Times New Roman" panose="02020603050405020304" pitchFamily="18" charset="0"/>
                <a:cs typeface="Times New Roman" panose="02020603050405020304" pitchFamily="18" charset="0"/>
              </a:rPr>
              <a:t>antiarrhythmics</a:t>
            </a:r>
            <a:r>
              <a:rPr lang="en-US" altLang="sr-Latn-RS" b="1" dirty="0">
                <a:solidFill>
                  <a:schemeClr val="bg1"/>
                </a:solidFill>
                <a:latin typeface="Times New Roman" panose="02020603050405020304" pitchFamily="18" charset="0"/>
                <a:cs typeface="Times New Roman" panose="02020603050405020304" pitchFamily="18" charset="0"/>
              </a:rPr>
              <a:t> of group I </a:t>
            </a:r>
            <a:r>
              <a:rPr lang="en-US" altLang="sr-Latn-RS" b="1" dirty="0" err="1">
                <a:solidFill>
                  <a:schemeClr val="bg1"/>
                </a:solidFill>
                <a:latin typeface="Times New Roman" panose="02020603050405020304" pitchFamily="18" charset="0"/>
                <a:cs typeface="Times New Roman" panose="02020603050405020304" pitchFamily="18" charset="0"/>
              </a:rPr>
              <a:t>i.v.</a:t>
            </a:r>
            <a:r>
              <a:rPr lang="en-US" altLang="sr-Latn-RS" b="1" dirty="0">
                <a:solidFill>
                  <a:schemeClr val="bg1"/>
                </a:solidFill>
                <a:latin typeface="Times New Roman" panose="02020603050405020304" pitchFamily="18" charset="0"/>
                <a:cs typeface="Times New Roman" panose="02020603050405020304" pitchFamily="18" charset="0"/>
              </a:rPr>
              <a:t>)</a:t>
            </a:r>
          </a:p>
          <a:p>
            <a:pPr marL="0" indent="0" algn="ctr">
              <a:buNone/>
            </a:pPr>
            <a:endParaRPr lang="en-US" altLang="sr-Latn-RS" b="1" dirty="0">
              <a:solidFill>
                <a:schemeClr val="bg1"/>
              </a:solidFill>
              <a:latin typeface="Times New Roman" panose="02020603050405020304" pitchFamily="18" charset="0"/>
              <a:cs typeface="Times New Roman" panose="02020603050405020304" pitchFamily="18" charset="0"/>
            </a:endParaRPr>
          </a:p>
          <a:p>
            <a:pPr marL="0" indent="0" algn="ctr">
              <a:buNone/>
            </a:pPr>
            <a:r>
              <a:rPr lang="en-US" altLang="sr-Latn-RS" b="1" dirty="0">
                <a:solidFill>
                  <a:schemeClr val="bg1"/>
                </a:solidFill>
                <a:latin typeface="Times New Roman" panose="02020603050405020304" pitchFamily="18" charset="0"/>
                <a:cs typeface="Times New Roman" panose="02020603050405020304" pitchFamily="18" charset="0"/>
              </a:rPr>
              <a:t>Prevention</a:t>
            </a:r>
          </a:p>
          <a:p>
            <a:pPr marL="0" indent="0" algn="ctr">
              <a:buNone/>
            </a:pPr>
            <a:r>
              <a:rPr lang="en-US" altLang="sr-Latn-RS" b="1" dirty="0">
                <a:solidFill>
                  <a:schemeClr val="bg1"/>
                </a:solidFill>
                <a:latin typeface="Times New Roman" panose="02020603050405020304" pitchFamily="18" charset="0"/>
                <a:cs typeface="Times New Roman" panose="02020603050405020304" pitchFamily="18" charset="0"/>
              </a:rPr>
              <a:t>(</a:t>
            </a:r>
            <a:r>
              <a:rPr lang="en-US" altLang="sr-Latn-RS" b="1" dirty="0" err="1">
                <a:solidFill>
                  <a:schemeClr val="bg1"/>
                </a:solidFill>
                <a:latin typeface="Times New Roman" panose="02020603050405020304" pitchFamily="18" charset="0"/>
                <a:cs typeface="Times New Roman" panose="02020603050405020304" pitchFamily="18" charset="0"/>
              </a:rPr>
              <a:t>antiarrhythmics</a:t>
            </a:r>
            <a:r>
              <a:rPr lang="en-US" altLang="sr-Latn-RS" b="1" dirty="0">
                <a:solidFill>
                  <a:schemeClr val="bg1"/>
                </a:solidFill>
                <a:latin typeface="Times New Roman" panose="02020603050405020304" pitchFamily="18" charset="0"/>
                <a:cs typeface="Times New Roman" panose="02020603050405020304" pitchFamily="18" charset="0"/>
              </a:rPr>
              <a:t> of groups I and III)</a:t>
            </a:r>
          </a:p>
          <a:p>
            <a:pPr marL="0" indent="0" algn="ctr">
              <a:buNone/>
            </a:pPr>
            <a:r>
              <a:rPr lang="en-US" altLang="sr-Latn-RS" b="1" dirty="0">
                <a:solidFill>
                  <a:schemeClr val="bg1"/>
                </a:solidFill>
                <a:latin typeface="Times New Roman" panose="02020603050405020304" pitchFamily="18" charset="0"/>
                <a:cs typeface="Times New Roman" panose="02020603050405020304" pitchFamily="18" charset="0"/>
              </a:rPr>
              <a:t>Cardioverter defibrillator</a:t>
            </a:r>
            <a:endParaRPr lang="en-US" dirty="0"/>
          </a:p>
        </p:txBody>
      </p:sp>
      <p:sp>
        <p:nvSpPr>
          <p:cNvPr id="5" name="Text Box 19"/>
          <p:cNvSpPr txBox="1">
            <a:spLocks noChangeArrowheads="1"/>
          </p:cNvSpPr>
          <p:nvPr/>
        </p:nvSpPr>
        <p:spPr bwMode="auto">
          <a:xfrm>
            <a:off x="762000" y="6067422"/>
            <a:ext cx="7620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gn="ctr" eaLnBrk="1" hangingPunct="1">
              <a:lnSpc>
                <a:spcPct val="90000"/>
              </a:lnSpc>
              <a:spcBef>
                <a:spcPct val="50000"/>
              </a:spcBef>
              <a:buClr>
                <a:schemeClr val="accent1"/>
              </a:buClr>
              <a:buFont typeface="Wingdings" panose="05000000000000000000" pitchFamily="2" charset="2"/>
              <a:buNone/>
            </a:pPr>
            <a:r>
              <a:rPr lang="sr-Latn-CS" altLang="sr-Latn-RS" sz="1800" b="1" dirty="0" smtClean="0">
                <a:latin typeface="Times New Roman" panose="02020603050405020304" pitchFamily="18" charset="0"/>
                <a:cs typeface="Times New Roman" panose="02020603050405020304" pitchFamily="18" charset="0"/>
              </a:rPr>
              <a:t>CAUSAL TREATMENT</a:t>
            </a:r>
            <a:endParaRPr lang="en-US" altLang="sr-Latn-RS" sz="1800" b="1" dirty="0">
              <a:latin typeface="Times New Roman" panose="02020603050405020304" pitchFamily="18" charset="0"/>
              <a:cs typeface="Times New Roman" panose="02020603050405020304" pitchFamily="18" charset="0"/>
            </a:endParaRPr>
          </a:p>
        </p:txBody>
      </p:sp>
      <p:pic>
        <p:nvPicPr>
          <p:cNvPr id="6" name="Content Placeholder 3"/>
          <p:cNvPicPr>
            <a:picLocks noChangeAspect="1"/>
          </p:cNvPicPr>
          <p:nvPr/>
        </p:nvPicPr>
        <p:blipFill rotWithShape="1">
          <a:blip r:embed="rId2"/>
          <a:srcRect l="42500" t="17778" r="45000" b="51672"/>
          <a:stretch/>
        </p:blipFill>
        <p:spPr>
          <a:xfrm>
            <a:off x="6105236" y="2172412"/>
            <a:ext cx="2286000" cy="3142679"/>
          </a:xfrm>
          <a:prstGeom prst="rect">
            <a:avLst/>
          </a:prstGeom>
        </p:spPr>
      </p:pic>
    </p:spTree>
    <p:extLst>
      <p:ext uri="{BB962C8B-B14F-4D97-AF65-F5344CB8AC3E}">
        <p14:creationId xmlns:p14="http://schemas.microsoft.com/office/powerpoint/2010/main" val="1503292575"/>
      </p:ext>
    </p:extLst>
  </p:cSld>
  <p:clrMapOvr>
    <a:masterClrMapping/>
  </p:clrMapOvr>
  <mc:AlternateContent xmlns:mc="http://schemas.openxmlformats.org/markup-compatibility/2006" xmlns:p14="http://schemas.microsoft.com/office/powerpoint/2010/main">
    <mc:Choice Requires="p14">
      <p:transition spd="slow" p14:dur="2000" advTm="24850"/>
    </mc:Choice>
    <mc:Fallback xmlns="">
      <p:transition spd="slow" advTm="2485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99"/>
            <a:ext cx="9153236" cy="1768474"/>
          </a:xfrm>
        </p:spPr>
        <p:txBody>
          <a:bodyPr>
            <a:noAutofit/>
          </a:bodyPr>
          <a:lstStyle/>
          <a:p>
            <a:pPr algn="ctr"/>
            <a:r>
              <a:rPr lang="sr-Latn-RS" altLang="sr-Latn-RS" sz="3600" b="1" dirty="0">
                <a:solidFill>
                  <a:schemeClr val="tx2"/>
                </a:solidFill>
                <a:latin typeface="Times New Roman" panose="02020603050405020304" pitchFamily="18" charset="0"/>
                <a:cs typeface="Times New Roman" panose="02020603050405020304" pitchFamily="18" charset="0"/>
              </a:rPr>
              <a:t>VENTRICULAR </a:t>
            </a:r>
            <a:r>
              <a:rPr lang="sr-Latn-RS" altLang="sr-Latn-RS" sz="3600" b="1" dirty="0" smtClean="0">
                <a:solidFill>
                  <a:schemeClr val="tx2"/>
                </a:solidFill>
                <a:latin typeface="Times New Roman" panose="02020603050405020304" pitchFamily="18" charset="0"/>
                <a:cs typeface="Times New Roman" panose="02020603050405020304" pitchFamily="18" charset="0"/>
              </a:rPr>
              <a:t>TACHYCARDIA</a:t>
            </a:r>
            <a:br>
              <a:rPr lang="sr-Latn-RS" altLang="sr-Latn-RS" sz="3600" b="1" dirty="0" smtClean="0">
                <a:solidFill>
                  <a:schemeClr val="tx2"/>
                </a:solidFill>
                <a:latin typeface="Times New Roman" panose="02020603050405020304" pitchFamily="18" charset="0"/>
                <a:cs typeface="Times New Roman" panose="02020603050405020304" pitchFamily="18" charset="0"/>
              </a:rPr>
            </a:br>
            <a:r>
              <a:rPr lang="sr-Latn-CS" altLang="sr-Latn-RS" sz="3300" b="1" dirty="0" smtClean="0">
                <a:latin typeface="Times New Roman" panose="02020603050405020304" pitchFamily="18" charset="0"/>
                <a:cs typeface="Times New Roman" panose="02020603050405020304" pitchFamily="18" charset="0"/>
              </a:rPr>
              <a:t>(</a:t>
            </a:r>
            <a:r>
              <a:rPr lang="sr-Latn-CS" altLang="sr-Latn-RS" sz="3300" b="1" i="1" dirty="0" smtClean="0">
                <a:latin typeface="Times New Roman" panose="02020603050405020304" pitchFamily="18" charset="0"/>
                <a:cs typeface="Times New Roman" panose="02020603050405020304" pitchFamily="18" charset="0"/>
              </a:rPr>
              <a:t>Tachycardia </a:t>
            </a:r>
            <a:r>
              <a:rPr lang="sr-Latn-CS" altLang="sr-Latn-RS" sz="3300" b="1" i="1" dirty="0">
                <a:latin typeface="Times New Roman" panose="02020603050405020304" pitchFamily="18" charset="0"/>
                <a:cs typeface="Times New Roman" panose="02020603050405020304" pitchFamily="18" charset="0"/>
              </a:rPr>
              <a:t>ventricularis</a:t>
            </a:r>
            <a:r>
              <a:rPr lang="sr-Latn-CS" altLang="sr-Latn-RS" sz="3300" b="1" i="1" dirty="0" smtClean="0">
                <a:latin typeface="Times New Roman" panose="02020603050405020304" pitchFamily="18" charset="0"/>
                <a:cs typeface="Times New Roman" panose="02020603050405020304" pitchFamily="18" charset="0"/>
              </a:rPr>
              <a:t>)</a:t>
            </a:r>
            <a:r>
              <a:rPr lang="sr-Cyrl-RS" altLang="sr-Latn-RS" sz="3300" b="1" i="1" dirty="0" smtClean="0">
                <a:latin typeface="Times New Roman" panose="02020603050405020304" pitchFamily="18" charset="0"/>
                <a:cs typeface="Times New Roman" panose="02020603050405020304" pitchFamily="18" charset="0"/>
              </a:rPr>
              <a:t/>
            </a:r>
            <a:br>
              <a:rPr lang="sr-Cyrl-RS" altLang="sr-Latn-RS" sz="3300" b="1" i="1" dirty="0" smtClean="0">
                <a:latin typeface="Times New Roman" panose="02020603050405020304" pitchFamily="18" charset="0"/>
                <a:cs typeface="Times New Roman" panose="02020603050405020304" pitchFamily="18" charset="0"/>
              </a:rPr>
            </a:br>
            <a:r>
              <a:rPr lang="sr-Cyrl-RS" altLang="sr-Latn-RS" sz="3300" b="1" i="1" dirty="0" smtClean="0">
                <a:latin typeface="Times New Roman" panose="02020603050405020304" pitchFamily="18" charset="0"/>
                <a:cs typeface="Times New Roman" panose="02020603050405020304" pitchFamily="18" charset="0"/>
              </a:rPr>
              <a:t> </a:t>
            </a:r>
            <a:r>
              <a:rPr lang="sr-Latn-CS" altLang="sr-Latn-RS" sz="3300" b="1" i="1" dirty="0" smtClean="0">
                <a:latin typeface="Times New Roman" panose="02020603050405020304" pitchFamily="18" charset="0"/>
                <a:cs typeface="Times New Roman" panose="02020603050405020304" pitchFamily="18" charset="0"/>
              </a:rPr>
              <a:t>TORSADE </a:t>
            </a:r>
            <a:r>
              <a:rPr lang="sr-Latn-CS" altLang="sr-Latn-RS" sz="3300" b="1" i="1" dirty="0">
                <a:latin typeface="Times New Roman" panose="02020603050405020304" pitchFamily="18" charset="0"/>
                <a:cs typeface="Times New Roman" panose="02020603050405020304" pitchFamily="18" charset="0"/>
              </a:rPr>
              <a:t>DE </a:t>
            </a:r>
            <a:r>
              <a:rPr lang="sr-Latn-CS" altLang="sr-Latn-RS" sz="3300" b="1" i="1" dirty="0" smtClean="0">
                <a:latin typeface="Times New Roman" panose="02020603050405020304" pitchFamily="18" charset="0"/>
                <a:cs typeface="Times New Roman" panose="02020603050405020304" pitchFamily="18" charset="0"/>
              </a:rPr>
              <a:t>POINTS</a:t>
            </a:r>
            <a:endParaRPr lang="en-US" sz="3300" dirty="0"/>
          </a:p>
        </p:txBody>
      </p:sp>
      <p:sp>
        <p:nvSpPr>
          <p:cNvPr id="4" name="Text Box 25"/>
          <p:cNvSpPr txBox="1">
            <a:spLocks noChangeArrowheads="1"/>
          </p:cNvSpPr>
          <p:nvPr/>
        </p:nvSpPr>
        <p:spPr bwMode="auto">
          <a:xfrm>
            <a:off x="2613438" y="2514600"/>
            <a:ext cx="4724400" cy="2280624"/>
          </a:xfrm>
          <a:prstGeom prst="rect">
            <a:avLst/>
          </a:prstGeom>
          <a:solidFill>
            <a:schemeClr val="accent1">
              <a:lumMod val="75000"/>
            </a:schemeClr>
          </a:solidFill>
          <a:ln>
            <a:noFill/>
          </a:ln>
          <a:scene3d>
            <a:camera prst="orthographicFront"/>
            <a:lightRig rig="threePt" dir="t"/>
          </a:scene3d>
          <a:sp3d>
            <a:bevelT w="114300" prst="artDeco"/>
          </a:sp3d>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ETIOLOGY</a:t>
            </a:r>
          </a:p>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Antiarrhythmic intoxication</a:t>
            </a:r>
          </a:p>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Complete block</a:t>
            </a:r>
          </a:p>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Hypokalemia</a:t>
            </a:r>
          </a:p>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Hypomagnesemia</a:t>
            </a:r>
          </a:p>
          <a:p>
            <a:pPr>
              <a:lnSpc>
                <a:spcPct val="90000"/>
              </a:lnSpc>
              <a:spcBef>
                <a:spcPct val="50000"/>
              </a:spcBef>
              <a:buClr>
                <a:schemeClr val="accent1"/>
              </a:buClr>
              <a:buNone/>
            </a:pPr>
            <a:r>
              <a:rPr lang="sr-Latn-CS" altLang="sr-Latn-RS" sz="1800" b="1" dirty="0">
                <a:solidFill>
                  <a:schemeClr val="bg1"/>
                </a:solidFill>
                <a:latin typeface="Times New Roman" panose="02020603050405020304" pitchFamily="18" charset="0"/>
                <a:cs typeface="Times New Roman" panose="02020603050405020304" pitchFamily="18" charset="0"/>
              </a:rPr>
              <a:t>Long QT interval syndrome</a:t>
            </a:r>
            <a:endParaRPr lang="en-US" altLang="sr-Latn-RS" sz="1800" b="1" dirty="0">
              <a:solidFill>
                <a:schemeClr val="bg1"/>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2"/>
          <a:srcRect l="39375" t="49072" r="22187" b="35928"/>
          <a:stretch/>
        </p:blipFill>
        <p:spPr>
          <a:xfrm>
            <a:off x="1428754" y="5257799"/>
            <a:ext cx="7093769" cy="1557171"/>
          </a:xfrm>
          <a:prstGeom prst="rect">
            <a:avLst/>
          </a:prstGeom>
          <a:ln>
            <a:solidFill>
              <a:schemeClr val="tx1"/>
            </a:solidFill>
          </a:ln>
        </p:spPr>
      </p:pic>
    </p:spTree>
    <p:extLst>
      <p:ext uri="{BB962C8B-B14F-4D97-AF65-F5344CB8AC3E}">
        <p14:creationId xmlns:p14="http://schemas.microsoft.com/office/powerpoint/2010/main" val="2229364099"/>
      </p:ext>
    </p:extLst>
  </p:cSld>
  <p:clrMapOvr>
    <a:masterClrMapping/>
  </p:clrMapOvr>
  <mc:AlternateContent xmlns:mc="http://schemas.openxmlformats.org/markup-compatibility/2006" xmlns:p14="http://schemas.microsoft.com/office/powerpoint/2010/main">
    <mc:Choice Requires="p14">
      <p:transition spd="slow" p14:dur="2000" advTm="20291"/>
    </mc:Choice>
    <mc:Fallback xmlns="">
      <p:transition spd="slow" advTm="20291"/>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6384" y="2523914"/>
            <a:ext cx="41910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Strong blow to the chest - CPR</a:t>
            </a:r>
          </a:p>
          <a:p>
            <a:r>
              <a:rPr lang="en-US" b="1" dirty="0">
                <a:solidFill>
                  <a:schemeClr val="bg1"/>
                </a:solidFill>
                <a:latin typeface="Times New Roman" panose="02020603050405020304" pitchFamily="18" charset="0"/>
                <a:cs typeface="Times New Roman" panose="02020603050405020304" pitchFamily="18" charset="0"/>
              </a:rPr>
              <a:t>DC conversion 360 J</a:t>
            </a:r>
            <a:endParaRPr lang="sr-Cyrl-RS" altLang="sr-Latn-RS" b="1" dirty="0" smtClean="0">
              <a:solidFill>
                <a:schemeClr val="bg1"/>
              </a:solidFill>
              <a:latin typeface="Times New Roman" panose="02020603050405020304" pitchFamily="18" charset="0"/>
              <a:cs typeface="Times New Roman" panose="02020603050405020304" pitchFamily="18" charset="0"/>
            </a:endParaRPr>
          </a:p>
        </p:txBody>
      </p:sp>
      <p:sp>
        <p:nvSpPr>
          <p:cNvPr id="7" name="Title 1"/>
          <p:cNvSpPr>
            <a:spLocks noGrp="1"/>
          </p:cNvSpPr>
          <p:nvPr>
            <p:ph type="title"/>
          </p:nvPr>
        </p:nvSpPr>
        <p:spPr>
          <a:xfrm>
            <a:off x="0" y="0"/>
            <a:ext cx="9372600" cy="1673342"/>
          </a:xfrm>
        </p:spPr>
        <p:txBody>
          <a:bodyPr>
            <a:noAutofit/>
          </a:bodyPr>
          <a:lstStyle/>
          <a:p>
            <a:pPr algn="ctr"/>
            <a:r>
              <a:rPr lang="sr-Latn-RS" altLang="sr-Latn-RS" sz="3000" b="1" dirty="0" smtClean="0">
                <a:solidFill>
                  <a:schemeClr val="tx2"/>
                </a:solidFill>
                <a:latin typeface="Times New Roman" panose="02020603050405020304" pitchFamily="18" charset="0"/>
                <a:cs typeface="Times New Roman" panose="02020603050405020304" pitchFamily="18" charset="0"/>
              </a:rPr>
              <a:t>VENTRICULAR FLUTTER AND FIBRILLATION</a:t>
            </a:r>
            <a:r>
              <a:rPr lang="sr-Latn-CS" altLang="sr-Latn-RS" sz="3300" b="1" dirty="0">
                <a:solidFill>
                  <a:schemeClr val="tx2"/>
                </a:solidFill>
                <a:latin typeface="Times New Roman" panose="02020603050405020304" pitchFamily="18" charset="0"/>
                <a:cs typeface="Times New Roman" panose="02020603050405020304" pitchFamily="18" charset="0"/>
              </a:rPr>
              <a:t/>
            </a:r>
            <a:br>
              <a:rPr lang="sr-Latn-CS" altLang="sr-Latn-RS" sz="3300" b="1" dirty="0">
                <a:solidFill>
                  <a:schemeClr val="tx2"/>
                </a:solidFill>
                <a:latin typeface="Times New Roman" panose="02020603050405020304" pitchFamily="18" charset="0"/>
                <a:cs typeface="Times New Roman" panose="02020603050405020304" pitchFamily="18" charset="0"/>
              </a:rPr>
            </a:br>
            <a:r>
              <a:rPr lang="sr-Latn-CS" altLang="sr-Latn-RS" sz="3300" b="1" dirty="0" smtClean="0">
                <a:latin typeface="Times New Roman" panose="02020603050405020304" pitchFamily="18" charset="0"/>
                <a:cs typeface="Times New Roman" panose="02020603050405020304" pitchFamily="18" charset="0"/>
              </a:rPr>
              <a:t>(</a:t>
            </a:r>
            <a:r>
              <a:rPr lang="sr-Latn-CS" altLang="sr-Latn-RS" sz="3300" b="1" i="1" dirty="0" smtClean="0">
                <a:latin typeface="Times New Roman" panose="02020603050405020304" pitchFamily="18" charset="0"/>
                <a:cs typeface="Times New Roman" panose="02020603050405020304" pitchFamily="18" charset="0"/>
              </a:rPr>
              <a:t>Fibrillatio/Flutter ventriculorum</a:t>
            </a:r>
            <a:r>
              <a:rPr lang="sr-Latn-CS" altLang="sr-Latn-RS" sz="3300" b="1" dirty="0" smtClean="0">
                <a:latin typeface="Times New Roman" panose="02020603050405020304" pitchFamily="18" charset="0"/>
                <a:cs typeface="Times New Roman" panose="02020603050405020304" pitchFamily="18" charset="0"/>
              </a:rPr>
              <a:t>)</a:t>
            </a:r>
            <a:r>
              <a:rPr lang="sr-Cyrl-RS" altLang="sr-Latn-RS" sz="3300" b="1" dirty="0" smtClean="0">
                <a:latin typeface="Times New Roman" panose="02020603050405020304" pitchFamily="18" charset="0"/>
                <a:cs typeface="Times New Roman" panose="02020603050405020304" pitchFamily="18" charset="0"/>
              </a:rPr>
              <a:t/>
            </a:r>
            <a:br>
              <a:rPr lang="sr-Cyrl-RS" altLang="sr-Latn-RS" sz="3300" b="1" dirty="0" smtClean="0">
                <a:latin typeface="Times New Roman" panose="02020603050405020304" pitchFamily="18" charset="0"/>
                <a:cs typeface="Times New Roman" panose="02020603050405020304" pitchFamily="18" charset="0"/>
              </a:rPr>
            </a:br>
            <a:endParaRPr lang="en-US" sz="3300" dirty="0"/>
          </a:p>
        </p:txBody>
      </p:sp>
      <p:sp>
        <p:nvSpPr>
          <p:cNvPr id="9" name="TextBox 8"/>
          <p:cNvSpPr txBox="1"/>
          <p:nvPr/>
        </p:nvSpPr>
        <p:spPr>
          <a:xfrm>
            <a:off x="2666384" y="1673627"/>
            <a:ext cx="4191000" cy="646331"/>
          </a:xfrm>
          <a:prstGeom prst="rect">
            <a:avLst/>
          </a:prstGeom>
          <a:solidFill>
            <a:schemeClr val="accent1">
              <a:lumMod val="75000"/>
            </a:schemeClr>
          </a:solidFill>
          <a:scene3d>
            <a:camera prst="orthographicFront"/>
            <a:lightRig rig="threePt" dir="t"/>
          </a:scene3d>
          <a:sp3d>
            <a:bevelT w="114300" prst="artDeco"/>
          </a:sp3d>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Malignant heart rhythm disorder</a:t>
            </a:r>
          </a:p>
          <a:p>
            <a:r>
              <a:rPr lang="en-US" b="1" dirty="0">
                <a:solidFill>
                  <a:schemeClr val="bg1"/>
                </a:solidFill>
                <a:latin typeface="Times New Roman" panose="02020603050405020304" pitchFamily="18" charset="0"/>
                <a:cs typeface="Times New Roman" panose="02020603050405020304" pitchFamily="18" charset="0"/>
              </a:rPr>
              <a:t>The patient quickly loses consciousness</a:t>
            </a:r>
            <a:endParaRPr lang="sr-Cyrl-RS" b="1" dirty="0" smtClean="0">
              <a:solidFill>
                <a:schemeClr val="bg1"/>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rotWithShape="1">
          <a:blip r:embed="rId3"/>
          <a:srcRect l="17187" t="36805" r="17187" b="31250"/>
          <a:stretch/>
        </p:blipFill>
        <p:spPr>
          <a:xfrm>
            <a:off x="75560" y="3743318"/>
            <a:ext cx="9105928" cy="2276482"/>
          </a:xfrm>
          <a:prstGeom prst="rect">
            <a:avLst/>
          </a:prstGeom>
        </p:spPr>
      </p:pic>
      <p:pic>
        <p:nvPicPr>
          <p:cNvPr id="11" name="Picture 10"/>
          <p:cNvPicPr>
            <a:picLocks noChangeAspect="1"/>
          </p:cNvPicPr>
          <p:nvPr/>
        </p:nvPicPr>
        <p:blipFill rotWithShape="1">
          <a:blip r:embed="rId4"/>
          <a:srcRect l="28320" t="40278" r="27149" b="16667"/>
          <a:stretch/>
        </p:blipFill>
        <p:spPr>
          <a:xfrm>
            <a:off x="1979969" y="3493696"/>
            <a:ext cx="5563829" cy="3025942"/>
          </a:xfrm>
          <a:prstGeom prst="rect">
            <a:avLst/>
          </a:prstGeom>
          <a:ln>
            <a:solidFill>
              <a:schemeClr val="tx1"/>
            </a:solidFill>
          </a:ln>
        </p:spPr>
      </p:pic>
    </p:spTree>
    <p:custDataLst>
      <p:tags r:id="rId1"/>
    </p:custDataLst>
    <p:extLst>
      <p:ext uri="{BB962C8B-B14F-4D97-AF65-F5344CB8AC3E}">
        <p14:creationId xmlns:p14="http://schemas.microsoft.com/office/powerpoint/2010/main" val="1746139787"/>
      </p:ext>
    </p:extLst>
  </p:cSld>
  <p:clrMapOvr>
    <a:masterClrMapping/>
  </p:clrMapOvr>
  <mc:AlternateContent xmlns:mc="http://schemas.openxmlformats.org/markup-compatibility/2006" xmlns:p14="http://schemas.microsoft.com/office/powerpoint/2010/main">
    <mc:Choice Requires="p14">
      <p:transition spd="slow" p14:dur="2000" advTm="29171"/>
    </mc:Choice>
    <mc:Fallback xmlns="">
      <p:transition spd="slow" advTm="291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823" y="228600"/>
            <a:ext cx="7886700" cy="1284901"/>
          </a:xfrm>
        </p:spPr>
        <p:txBody>
          <a:bodyPr>
            <a:noAutofit/>
          </a:bodyPr>
          <a:lstStyle/>
          <a:p>
            <a:pPr algn="ctr"/>
            <a:r>
              <a:rPr lang="sr-Latn-RS" altLang="sr-Latn-RS" sz="3300" b="1" dirty="0" smtClean="0">
                <a:solidFill>
                  <a:schemeClr val="tx2"/>
                </a:solidFill>
                <a:latin typeface="Times New Roman" panose="02020603050405020304" pitchFamily="18" charset="0"/>
                <a:cs typeface="Times New Roman" panose="02020603050405020304" pitchFamily="18" charset="0"/>
              </a:rPr>
              <a:t>HEART RHYTHM DISORDERS</a:t>
            </a:r>
            <a:r>
              <a:rPr lang="sr-Cyrl-RS" altLang="sr-Latn-RS" sz="3300" b="1" dirty="0" smtClean="0">
                <a:solidFill>
                  <a:schemeClr val="tx2"/>
                </a:solidFill>
                <a:latin typeface="Times New Roman" panose="02020603050405020304" pitchFamily="18" charset="0"/>
                <a:cs typeface="Times New Roman" panose="02020603050405020304" pitchFamily="18" charset="0"/>
              </a:rPr>
              <a:t/>
            </a:r>
            <a:br>
              <a:rPr lang="sr-Cyrl-RS" altLang="sr-Latn-RS" sz="3300" b="1" dirty="0" smtClean="0">
                <a:solidFill>
                  <a:schemeClr val="tx2"/>
                </a:solidFill>
                <a:latin typeface="Times New Roman" panose="02020603050405020304" pitchFamily="18" charset="0"/>
                <a:cs typeface="Times New Roman" panose="02020603050405020304" pitchFamily="18" charset="0"/>
              </a:rPr>
            </a:br>
            <a:r>
              <a:rPr lang="sr-Latn-RS" altLang="sr-Latn-RS" sz="3300" b="1" i="1" dirty="0" smtClean="0">
                <a:latin typeface="Times New Roman" panose="02020603050405020304" pitchFamily="18" charset="0"/>
                <a:cs typeface="Times New Roman" panose="02020603050405020304" pitchFamily="18" charset="0"/>
              </a:rPr>
              <a:t>THERAPY</a:t>
            </a:r>
            <a:endParaRPr lang="en-US" sz="3300" dirty="0"/>
          </a:p>
        </p:txBody>
      </p:sp>
      <p:sp>
        <p:nvSpPr>
          <p:cNvPr id="4" name="Text Box 25"/>
          <p:cNvSpPr txBox="1">
            <a:spLocks noChangeArrowheads="1"/>
          </p:cNvSpPr>
          <p:nvPr/>
        </p:nvSpPr>
        <p:spPr bwMode="auto">
          <a:xfrm>
            <a:off x="2216973" y="2362200"/>
            <a:ext cx="4724400" cy="2529923"/>
          </a:xfrm>
          <a:prstGeom prst="rect">
            <a:avLst/>
          </a:prstGeom>
          <a:solidFill>
            <a:schemeClr val="accent1">
              <a:lumMod val="75000"/>
            </a:schemeClr>
          </a:solidFill>
          <a:ln>
            <a:noFill/>
          </a:ln>
          <a:scene3d>
            <a:camera prst="orthographicFront"/>
            <a:lightRig rig="threePt" dir="t"/>
          </a:scene3d>
          <a:sp3d>
            <a:bevelT w="114300" prst="artDeco"/>
          </a:sp3d>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Palatino Linotype" panose="02040502050505030304" pitchFamily="18" charset="0"/>
              </a:defRPr>
            </a:lvl1pPr>
            <a:lvl2pPr marL="742950" indent="-285750">
              <a:spcBef>
                <a:spcPct val="20000"/>
              </a:spcBef>
              <a:buClr>
                <a:schemeClr val="tx1"/>
              </a:buClr>
              <a:buChar char="–"/>
              <a:defRPr sz="2800">
                <a:solidFill>
                  <a:schemeClr val="tx1"/>
                </a:solidFill>
                <a:latin typeface="Palatino Linotype" panose="02040502050505030304" pitchFamily="18"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Palatino Linotype" panose="02040502050505030304" pitchFamily="18" charset="0"/>
              </a:defRPr>
            </a:lvl9pPr>
          </a:lstStyle>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ETIOLOGY</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PHARMACOLOGICAL</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ELECTRIC CARDIOVERSION</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PACEMAKER </a:t>
            </a:r>
            <a:r>
              <a:rPr lang="en-US" altLang="sr-Latn-RS" sz="1800" b="1" dirty="0" smtClean="0">
                <a:solidFill>
                  <a:schemeClr val="bg1"/>
                </a:solidFill>
                <a:latin typeface="Times New Roman" panose="02020603050405020304" pitchFamily="18" charset="0"/>
                <a:cs typeface="Times New Roman" panose="02020603050405020304" pitchFamily="18" charset="0"/>
              </a:rPr>
              <a:t>IMPLANTATION</a:t>
            </a:r>
            <a:r>
              <a:rPr lang="sr-Latn-RS" altLang="sr-Latn-RS" sz="1800" b="1" dirty="0" smtClean="0">
                <a:solidFill>
                  <a:schemeClr val="bg1"/>
                </a:solidFill>
                <a:latin typeface="Times New Roman" panose="02020603050405020304" pitchFamily="18" charset="0"/>
                <a:cs typeface="Times New Roman" panose="02020603050405020304" pitchFamily="18" charset="0"/>
              </a:rPr>
              <a:t> (cardioverter defibrilator)</a:t>
            </a:r>
            <a:endParaRPr lang="en-US" altLang="sr-Latn-RS" sz="1800" b="1" dirty="0">
              <a:solidFill>
                <a:schemeClr val="bg1"/>
              </a:solidFill>
              <a:latin typeface="Times New Roman" panose="02020603050405020304" pitchFamily="18" charset="0"/>
              <a:cs typeface="Times New Roman" panose="02020603050405020304" pitchFamily="18" charset="0"/>
            </a:endParaRP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RADIOFREQUENCY ABLATION</a:t>
            </a:r>
          </a:p>
          <a:p>
            <a:pPr>
              <a:lnSpc>
                <a:spcPct val="90000"/>
              </a:lnSpc>
              <a:spcBef>
                <a:spcPct val="50000"/>
              </a:spcBef>
              <a:buClr>
                <a:schemeClr val="accent1"/>
              </a:buClr>
              <a:buNone/>
            </a:pPr>
            <a:r>
              <a:rPr lang="en-US" altLang="sr-Latn-RS" sz="1800" b="1" dirty="0">
                <a:solidFill>
                  <a:schemeClr val="bg1"/>
                </a:solidFill>
                <a:latin typeface="Times New Roman" panose="02020603050405020304" pitchFamily="18" charset="0"/>
                <a:cs typeface="Times New Roman" panose="02020603050405020304" pitchFamily="18" charset="0"/>
              </a:rPr>
              <a:t>TREATMENT OF THE BASIC DISEASE</a:t>
            </a:r>
          </a:p>
        </p:txBody>
      </p:sp>
      <p:pic>
        <p:nvPicPr>
          <p:cNvPr id="5" name="Picture 4"/>
          <p:cNvPicPr>
            <a:picLocks noChangeAspect="1"/>
          </p:cNvPicPr>
          <p:nvPr/>
        </p:nvPicPr>
        <p:blipFill rotWithShape="1">
          <a:blip r:embed="rId2"/>
          <a:srcRect l="39375" t="49072" r="22187" b="35928"/>
          <a:stretch/>
        </p:blipFill>
        <p:spPr>
          <a:xfrm>
            <a:off x="1371600" y="4953000"/>
            <a:ext cx="7093769" cy="1557171"/>
          </a:xfrm>
          <a:prstGeom prst="rect">
            <a:avLst/>
          </a:prstGeom>
          <a:ln>
            <a:solidFill>
              <a:schemeClr val="tx1"/>
            </a:solidFill>
          </a:ln>
        </p:spPr>
      </p:pic>
    </p:spTree>
    <p:extLst>
      <p:ext uri="{BB962C8B-B14F-4D97-AF65-F5344CB8AC3E}">
        <p14:creationId xmlns:p14="http://schemas.microsoft.com/office/powerpoint/2010/main" val="3753190611"/>
      </p:ext>
    </p:extLst>
  </p:cSld>
  <p:clrMapOvr>
    <a:masterClrMapping/>
  </p:clrMapOvr>
  <mc:AlternateContent xmlns:mc="http://schemas.openxmlformats.org/markup-compatibility/2006" xmlns:p14="http://schemas.microsoft.com/office/powerpoint/2010/main">
    <mc:Choice Requires="p14">
      <p:transition spd="slow" p14:dur="2000" advTm="15594"/>
    </mc:Choice>
    <mc:Fallback xmlns="">
      <p:transition spd="slow" advTm="15594"/>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19200" y="365125"/>
            <a:ext cx="7296150" cy="1768474"/>
          </a:xfrm>
        </p:spPr>
        <p:txBody>
          <a:bodyPr>
            <a:normAutofit/>
          </a:bodyPr>
          <a:lstStyle/>
          <a:p>
            <a:r>
              <a:rPr lang="sr-Latn-RS" altLang="sr-Latn-RS" sz="4000" b="1" dirty="0" smtClean="0">
                <a:solidFill>
                  <a:schemeClr val="tx2"/>
                </a:solidFill>
                <a:latin typeface="Times New Roman" panose="02020603050405020304" pitchFamily="18" charset="0"/>
                <a:cs typeface="Times New Roman" panose="02020603050405020304" pitchFamily="18" charset="0"/>
              </a:rPr>
              <a:t>ANTIARRHYTHMIC DRUGS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67414242"/>
              </p:ext>
            </p:extLst>
          </p:nvPr>
        </p:nvGraphicFramePr>
        <p:xfrm>
          <a:off x="304800" y="1981200"/>
          <a:ext cx="8686800" cy="4617622"/>
        </p:xfrm>
        <a:graphic>
          <a:graphicData uri="http://schemas.openxmlformats.org/drawingml/2006/table">
            <a:tbl>
              <a:tblPr firstRow="1" bandRow="1">
                <a:tableStyleId>{5C22544A-7EE6-4342-B048-85BDC9FD1C3A}</a:tableStyleId>
              </a:tblPr>
              <a:tblGrid>
                <a:gridCol w="1489166">
                  <a:extLst>
                    <a:ext uri="{9D8B030D-6E8A-4147-A177-3AD203B41FA5}">
                      <a16:colId xmlns:a16="http://schemas.microsoft.com/office/drawing/2014/main" val="20000"/>
                    </a:ext>
                  </a:extLst>
                </a:gridCol>
                <a:gridCol w="7197634">
                  <a:extLst>
                    <a:ext uri="{9D8B030D-6E8A-4147-A177-3AD203B41FA5}">
                      <a16:colId xmlns:a16="http://schemas.microsoft.com/office/drawing/2014/main" val="20001"/>
                    </a:ext>
                  </a:extLst>
                </a:gridCol>
              </a:tblGrid>
              <a:tr h="322299">
                <a:tc rowSpan="4">
                  <a:txBody>
                    <a:bodyPr/>
                    <a:lstStyle/>
                    <a:p>
                      <a:endParaRPr lang="sr-Latn-CS" sz="1800" b="1" dirty="0" smtClean="0">
                        <a:solidFill>
                          <a:schemeClr val="bg1"/>
                        </a:solidFill>
                        <a:latin typeface="Times New Roman" panose="02020603050405020304" pitchFamily="18" charset="0"/>
                        <a:cs typeface="Times New Roman" panose="02020603050405020304" pitchFamily="18" charset="0"/>
                      </a:endParaRPr>
                    </a:p>
                    <a:p>
                      <a:endParaRPr lang="sr-Latn-CS" sz="1800" b="1" dirty="0" smtClean="0">
                        <a:solidFill>
                          <a:schemeClr val="bg1"/>
                        </a:solidFill>
                        <a:latin typeface="Times New Roman" panose="02020603050405020304" pitchFamily="18" charset="0"/>
                        <a:cs typeface="Times New Roman" panose="02020603050405020304" pitchFamily="18" charset="0"/>
                      </a:endParaRPr>
                    </a:p>
                    <a:p>
                      <a:endParaRPr lang="sr-Latn-CS" sz="1800" b="1" dirty="0" smtClean="0">
                        <a:solidFill>
                          <a:schemeClr val="bg1"/>
                        </a:solidFill>
                        <a:latin typeface="Times New Roman" panose="02020603050405020304" pitchFamily="18" charset="0"/>
                        <a:cs typeface="Times New Roman" panose="02020603050405020304" pitchFamily="18" charset="0"/>
                      </a:endParaRPr>
                    </a:p>
                    <a:p>
                      <a:endParaRPr lang="sr-Latn-CS" sz="1800" b="1" dirty="0" smtClean="0">
                        <a:solidFill>
                          <a:schemeClr val="bg1"/>
                        </a:solidFill>
                        <a:latin typeface="Times New Roman" panose="02020603050405020304" pitchFamily="18" charset="0"/>
                        <a:cs typeface="Times New Roman" panose="02020603050405020304" pitchFamily="18" charset="0"/>
                      </a:endParaRPr>
                    </a:p>
                    <a:p>
                      <a:r>
                        <a:rPr lang="sr-Latn-CS" sz="1800" b="1" dirty="0" smtClean="0">
                          <a:solidFill>
                            <a:schemeClr val="bg1"/>
                          </a:solidFill>
                          <a:latin typeface="Times New Roman" panose="02020603050405020304" pitchFamily="18" charset="0"/>
                          <a:cs typeface="Times New Roman" panose="02020603050405020304" pitchFamily="18" charset="0"/>
                        </a:rPr>
                        <a:t>I</a:t>
                      </a:r>
                      <a:endParaRPr lang="sr-Latn-CS" sz="1800" b="1" dirty="0">
                        <a:solidFill>
                          <a:schemeClr val="bg1"/>
                        </a:solidFill>
                        <a:latin typeface="Times New Roman" panose="02020603050405020304" pitchFamily="18" charset="0"/>
                        <a:cs typeface="Times New Roman" panose="02020603050405020304" pitchFamily="18" charset="0"/>
                      </a:endParaRPr>
                    </a:p>
                  </a:txBody>
                  <a:tcPr marT="45713" marB="45713">
                    <a:solidFill>
                      <a:schemeClr val="accent1">
                        <a:lumMod val="75000"/>
                      </a:schemeClr>
                    </a:solidFill>
                  </a:tcPr>
                </a:tc>
                <a:tc>
                  <a:txBody>
                    <a:bodyPr/>
                    <a:lstStyle/>
                    <a:p>
                      <a:endParaRPr lang="sr-Latn-CS" sz="1800" b="1" dirty="0">
                        <a:solidFill>
                          <a:schemeClr val="tx1"/>
                        </a:solidFill>
                        <a:latin typeface="Times New Roman" pitchFamily="18" charset="0"/>
                        <a:cs typeface="Times New Roman"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10000"/>
                  </a:ext>
                </a:extLst>
              </a:tr>
              <a:tr h="705367">
                <a:tc vMerge="1">
                  <a:txBody>
                    <a:bodyPr/>
                    <a:lstStyle/>
                    <a:p>
                      <a:endParaRPr lang="sr-Latn-CS" sz="1800" b="1" dirty="0">
                        <a:solidFill>
                          <a:schemeClr val="bg1"/>
                        </a:solidFill>
                        <a:latin typeface="Times New Roman" panose="02020603050405020304" pitchFamily="18" charset="0"/>
                        <a:cs typeface="Times New Roman" panose="02020603050405020304" pitchFamily="18" charset="0"/>
                      </a:endParaRPr>
                    </a:p>
                  </a:txBody>
                  <a:tcPr marT="45713" marB="45713">
                    <a:solidFill>
                      <a:schemeClr val="accent1">
                        <a:lumMod val="75000"/>
                      </a:schemeClr>
                    </a:solidFill>
                  </a:tcPr>
                </a:tc>
                <a:tc>
                  <a:txBody>
                    <a:bodyPr/>
                    <a:lstStyle/>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dirty="0" smtClean="0">
                          <a:solidFill>
                            <a:schemeClr val="tx1"/>
                          </a:solidFill>
                          <a:latin typeface="Times New Roman" panose="02020603050405020304" pitchFamily="18" charset="0"/>
                          <a:cs typeface="Times New Roman" panose="02020603050405020304" pitchFamily="18" charset="0"/>
                        </a:rPr>
                        <a:t>IA</a:t>
                      </a:r>
                      <a:r>
                        <a:rPr lang="x-none" sz="1800" b="1" i="1" dirty="0" smtClean="0">
                          <a:solidFill>
                            <a:schemeClr val="tx1"/>
                          </a:solidFill>
                          <a:latin typeface="Times New Roman" panose="02020603050405020304" pitchFamily="18" charset="0"/>
                          <a:cs typeface="Times New Roman" panose="02020603050405020304" pitchFamily="18" charset="0"/>
                        </a:rPr>
                        <a:t> </a:t>
                      </a:r>
                      <a:endParaRPr lang="sr-Latn-CS" sz="1800" b="1" baseline="0" dirty="0" smtClean="0">
                        <a:solidFill>
                          <a:schemeClr val="tx1"/>
                        </a:solidFill>
                        <a:latin typeface="Times New Roman" pitchFamily="18" charset="0"/>
                        <a:cs typeface="Times New Roman" pitchFamily="18" charset="0"/>
                      </a:endParaRPr>
                    </a:p>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dirty="0" smtClean="0">
                          <a:solidFill>
                            <a:srgbClr val="FF0000"/>
                          </a:solidFill>
                          <a:latin typeface="Times New Roman" pitchFamily="18" charset="0"/>
                          <a:cs typeface="Times New Roman" pitchFamily="18" charset="0"/>
                        </a:rPr>
                        <a:t>Quinidin, Prokainamid, Dizopiramid</a:t>
                      </a:r>
                      <a:endParaRPr lang="en-US" sz="1800" b="1" i="1" dirty="0" smtClean="0">
                        <a:solidFill>
                          <a:srgbClr val="FF0000"/>
                        </a:solidFill>
                        <a:latin typeface="Times New Roman" pitchFamily="18" charset="0"/>
                        <a:cs typeface="Times New Roman"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10001"/>
                  </a:ext>
                </a:extLst>
              </a:tr>
              <a:tr h="705367">
                <a:tc vMerge="1">
                  <a:txBody>
                    <a:bodyPr/>
                    <a:lstStyle/>
                    <a:p>
                      <a:endParaRPr lang="sr-Latn-CS" sz="1800" b="1" dirty="0">
                        <a:solidFill>
                          <a:schemeClr val="bg1"/>
                        </a:solidFill>
                        <a:latin typeface="Times New Roman" panose="02020603050405020304" pitchFamily="18" charset="0"/>
                        <a:cs typeface="Times New Roman" panose="02020603050405020304" pitchFamily="18" charset="0"/>
                      </a:endParaRPr>
                    </a:p>
                  </a:txBody>
                  <a:tcPr marT="45713" marB="45713">
                    <a:solidFill>
                      <a:schemeClr val="accent1">
                        <a:lumMod val="75000"/>
                      </a:schemeClr>
                    </a:solidFill>
                  </a:tcPr>
                </a:tc>
                <a:tc>
                  <a:txBody>
                    <a:bodyPr/>
                    <a:lstStyle/>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dirty="0" smtClean="0">
                          <a:solidFill>
                            <a:schemeClr val="tx1"/>
                          </a:solidFill>
                          <a:latin typeface="Times New Roman" panose="02020603050405020304" pitchFamily="18" charset="0"/>
                          <a:cs typeface="Times New Roman" panose="02020603050405020304" pitchFamily="18" charset="0"/>
                        </a:rPr>
                        <a:t>IB</a:t>
                      </a:r>
                      <a:r>
                        <a:rPr lang="x-none" sz="1800" b="1" i="1" dirty="0" smtClean="0">
                          <a:solidFill>
                            <a:schemeClr val="tx1"/>
                          </a:solidFill>
                          <a:latin typeface="Times New Roman" panose="02020603050405020304" pitchFamily="18" charset="0"/>
                          <a:cs typeface="Times New Roman" panose="02020603050405020304" pitchFamily="18" charset="0"/>
                        </a:rPr>
                        <a:t> </a:t>
                      </a:r>
                      <a:endParaRPr lang="sr-Latn-CS" sz="1800" b="1" baseline="0" dirty="0" smtClean="0">
                        <a:solidFill>
                          <a:schemeClr val="tx1"/>
                        </a:solidFill>
                        <a:latin typeface="Times New Roman" pitchFamily="18" charset="0"/>
                        <a:cs typeface="Times New Roman" pitchFamily="18" charset="0"/>
                      </a:endParaRPr>
                    </a:p>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baseline="0" dirty="0" smtClean="0">
                          <a:solidFill>
                            <a:srgbClr val="FF0000"/>
                          </a:solidFill>
                          <a:latin typeface="Times New Roman" pitchFamily="18" charset="0"/>
                          <a:cs typeface="Times New Roman" pitchFamily="18" charset="0"/>
                        </a:rPr>
                        <a:t>Lyd</a:t>
                      </a:r>
                      <a:r>
                        <a:rPr lang="sr-Latn-CS" sz="1800" b="1" i="1" dirty="0" smtClean="0">
                          <a:solidFill>
                            <a:srgbClr val="FF0000"/>
                          </a:solidFill>
                          <a:latin typeface="Times New Roman" pitchFamily="18" charset="0"/>
                          <a:cs typeface="Times New Roman" pitchFamily="18" charset="0"/>
                        </a:rPr>
                        <a:t>okain, Meksiletin, Fenotion</a:t>
                      </a:r>
                      <a:endParaRPr lang="en-US" sz="1800" b="1" i="1" dirty="0" smtClean="0">
                        <a:solidFill>
                          <a:srgbClr val="FF0000"/>
                        </a:solidFill>
                        <a:latin typeface="Times New Roman" pitchFamily="18" charset="0"/>
                        <a:cs typeface="Times New Roman"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10002"/>
                  </a:ext>
                </a:extLst>
              </a:tr>
              <a:tr h="777226">
                <a:tc vMerge="1">
                  <a:txBody>
                    <a:bodyPr/>
                    <a:lstStyle/>
                    <a:p>
                      <a:endParaRPr lang="sr-Latn-CS" sz="1800" b="1" dirty="0">
                        <a:solidFill>
                          <a:schemeClr val="bg1"/>
                        </a:solidFill>
                        <a:latin typeface="Times New Roman" panose="02020603050405020304" pitchFamily="18" charset="0"/>
                        <a:cs typeface="Times New Roman" panose="02020603050405020304" pitchFamily="18" charset="0"/>
                      </a:endParaRPr>
                    </a:p>
                  </a:txBody>
                  <a:tcPr marT="45713" marB="45713">
                    <a:solidFill>
                      <a:schemeClr val="accent1">
                        <a:lumMod val="75000"/>
                      </a:schemeClr>
                    </a:solidFill>
                  </a:tcPr>
                </a:tc>
                <a:tc>
                  <a:txBody>
                    <a:bodyPr/>
                    <a:lstStyle/>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dirty="0" smtClean="0">
                          <a:solidFill>
                            <a:schemeClr val="tx1"/>
                          </a:solidFill>
                          <a:latin typeface="Times New Roman" panose="02020603050405020304" pitchFamily="18" charset="0"/>
                          <a:cs typeface="Times New Roman" panose="02020603050405020304" pitchFamily="18" charset="0"/>
                        </a:rPr>
                        <a:t>IC</a:t>
                      </a:r>
                      <a:endParaRPr lang="sr-Cyrl-RS" sz="1800" b="1" baseline="0" dirty="0" smtClean="0">
                        <a:solidFill>
                          <a:schemeClr val="tx1"/>
                        </a:solidFill>
                        <a:latin typeface="Times New Roman" pitchFamily="18" charset="0"/>
                        <a:cs typeface="Times New Roman" pitchFamily="18" charset="0"/>
                      </a:endParaRPr>
                    </a:p>
                    <a:p>
                      <a:pPr marL="0" marR="0" indent="0" algn="l" defTabSz="457200" rtl="0" eaLnBrk="1" fontAlgn="auto" latinLnBrk="0" hangingPunct="1">
                        <a:lnSpc>
                          <a:spcPct val="100000"/>
                        </a:lnSpc>
                        <a:spcBef>
                          <a:spcPct val="50000"/>
                        </a:spcBef>
                        <a:spcAft>
                          <a:spcPts val="0"/>
                        </a:spcAft>
                        <a:buClrTx/>
                        <a:buSzTx/>
                        <a:buFontTx/>
                        <a:buNone/>
                        <a:tabLst/>
                        <a:defRPr/>
                      </a:pPr>
                      <a:r>
                        <a:rPr lang="sr-Latn-CS" sz="1800" b="1" i="1" dirty="0" smtClean="0">
                          <a:solidFill>
                            <a:srgbClr val="FF0000"/>
                          </a:solidFill>
                          <a:latin typeface="Times New Roman" pitchFamily="18" charset="0"/>
                          <a:cs typeface="Times New Roman" pitchFamily="18" charset="0"/>
                        </a:rPr>
                        <a:t>Propafenon, Flekainid, Enkainid</a:t>
                      </a:r>
                      <a:endParaRPr lang="en-US" sz="1800" b="1" i="1" dirty="0" smtClean="0">
                        <a:solidFill>
                          <a:srgbClr val="FF0000"/>
                        </a:solidFill>
                        <a:latin typeface="Times New Roman" pitchFamily="18" charset="0"/>
                        <a:cs typeface="Times New Roman"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10003"/>
                  </a:ext>
                </a:extLst>
              </a:tr>
              <a:tr h="58292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800" b="1" dirty="0" smtClean="0">
                          <a:solidFill>
                            <a:schemeClr val="bg1"/>
                          </a:solidFill>
                          <a:latin typeface="Times New Roman" panose="02020603050405020304" pitchFamily="18" charset="0"/>
                          <a:cs typeface="Times New Roman" panose="02020603050405020304" pitchFamily="18" charset="0"/>
                        </a:rPr>
                        <a:t>II</a:t>
                      </a:r>
                    </a:p>
                    <a:p>
                      <a:endParaRPr lang="en-US" dirty="0"/>
                    </a:p>
                  </a:txBody>
                  <a:tcPr marT="45713" marB="45713">
                    <a:solidFill>
                      <a:schemeClr val="accent1">
                        <a:lumMod val="7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800" b="1" i="1" dirty="0" smtClean="0">
                          <a:solidFill>
                            <a:srgbClr val="FF0000"/>
                          </a:solidFill>
                          <a:latin typeface="Times New Roman" pitchFamily="18" charset="0"/>
                          <a:cs typeface="Times New Roman" pitchFamily="18" charset="0"/>
                          <a:sym typeface="Symbol" pitchFamily="18" charset="2"/>
                        </a:rPr>
                        <a:t> blokatori: </a:t>
                      </a:r>
                      <a:r>
                        <a:rPr lang="en-US" sz="1800" b="1" i="1" dirty="0" smtClean="0">
                          <a:solidFill>
                            <a:srgbClr val="FF0000"/>
                          </a:solidFill>
                          <a:latin typeface="Times New Roman" panose="02020603050405020304" pitchFamily="18" charset="0"/>
                          <a:cs typeface="Times New Roman" panose="02020603050405020304" pitchFamily="18" charset="0"/>
                        </a:rPr>
                        <a:t>Propranolol, </a:t>
                      </a:r>
                      <a:r>
                        <a:rPr lang="sr-Latn-RS" sz="1800" b="1" i="1" dirty="0" smtClean="0">
                          <a:solidFill>
                            <a:srgbClr val="FF0000"/>
                          </a:solidFill>
                          <a:latin typeface="Times New Roman" panose="02020603050405020304" pitchFamily="18" charset="0"/>
                          <a:cs typeface="Times New Roman" panose="02020603050405020304" pitchFamily="18" charset="0"/>
                        </a:rPr>
                        <a:t>Bisoprolol, A</a:t>
                      </a:r>
                      <a:r>
                        <a:rPr lang="en-US" sz="1800" b="1" i="1" dirty="0" err="1" smtClean="0">
                          <a:solidFill>
                            <a:srgbClr val="FF0000"/>
                          </a:solidFill>
                          <a:latin typeface="Times New Roman" panose="02020603050405020304" pitchFamily="18" charset="0"/>
                          <a:cs typeface="Times New Roman" panose="02020603050405020304" pitchFamily="18" charset="0"/>
                        </a:rPr>
                        <a:t>tenolol</a:t>
                      </a:r>
                      <a:r>
                        <a:rPr lang="en-US" sz="1800" b="1" i="1" dirty="0" smtClean="0">
                          <a:solidFill>
                            <a:srgbClr val="FF0000"/>
                          </a:solidFill>
                          <a:latin typeface="Times New Roman" panose="02020603050405020304" pitchFamily="18" charset="0"/>
                          <a:cs typeface="Times New Roman" panose="02020603050405020304" pitchFamily="18" charset="0"/>
                        </a:rPr>
                        <a:t>, </a:t>
                      </a:r>
                      <a:r>
                        <a:rPr lang="sr-Latn-RS" sz="1800" b="1" i="1" dirty="0" smtClean="0">
                          <a:solidFill>
                            <a:srgbClr val="FF0000"/>
                          </a:solidFill>
                          <a:latin typeface="Times New Roman" panose="02020603050405020304" pitchFamily="18" charset="0"/>
                          <a:cs typeface="Times New Roman" panose="02020603050405020304" pitchFamily="18" charset="0"/>
                        </a:rPr>
                        <a:t>M</a:t>
                      </a:r>
                      <a:r>
                        <a:rPr lang="en-US" sz="1800" b="1" i="1" dirty="0" err="1" smtClean="0">
                          <a:solidFill>
                            <a:srgbClr val="FF0000"/>
                          </a:solidFill>
                          <a:latin typeface="Times New Roman" panose="02020603050405020304" pitchFamily="18" charset="0"/>
                          <a:cs typeface="Times New Roman" panose="02020603050405020304" pitchFamily="18" charset="0"/>
                        </a:rPr>
                        <a:t>etoprolol</a:t>
                      </a:r>
                      <a:r>
                        <a:rPr lang="en-US" sz="1800" b="1" i="1" dirty="0" smtClean="0">
                          <a:solidFill>
                            <a:srgbClr val="FF0000"/>
                          </a:solidFill>
                          <a:latin typeface="Times New Roman" panose="02020603050405020304" pitchFamily="18" charset="0"/>
                          <a:cs typeface="Times New Roman" panose="02020603050405020304" pitchFamily="18" charset="0"/>
                        </a:rPr>
                        <a:t>, </a:t>
                      </a:r>
                      <a:r>
                        <a:rPr lang="sr-Latn-RS" sz="1800" b="1" i="1" dirty="0" smtClean="0">
                          <a:solidFill>
                            <a:srgbClr val="FF0000"/>
                          </a:solidFill>
                          <a:latin typeface="Times New Roman" panose="02020603050405020304" pitchFamily="18" charset="0"/>
                          <a:cs typeface="Times New Roman" panose="02020603050405020304" pitchFamily="18" charset="0"/>
                        </a:rPr>
                        <a:t>E</a:t>
                      </a:r>
                      <a:r>
                        <a:rPr lang="en-US" sz="1800" b="1" i="1" dirty="0" err="1" smtClean="0">
                          <a:solidFill>
                            <a:srgbClr val="FF0000"/>
                          </a:solidFill>
                          <a:latin typeface="Times New Roman" panose="02020603050405020304" pitchFamily="18" charset="0"/>
                          <a:cs typeface="Times New Roman" panose="02020603050405020304" pitchFamily="18" charset="0"/>
                        </a:rPr>
                        <a:t>smolol</a:t>
                      </a:r>
                      <a:endParaRPr lang="en-US" sz="1800" b="1" i="1" dirty="0" smtClean="0">
                        <a:solidFill>
                          <a:srgbClr val="FF0000"/>
                        </a:solidFill>
                        <a:latin typeface="Times New Roman" panose="02020603050405020304" pitchFamily="18" charset="0"/>
                        <a:cs typeface="Times New Roman" panose="02020603050405020304"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2926755589"/>
                  </a:ext>
                </a:extLst>
              </a:tr>
              <a:tr h="38861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800" b="1" dirty="0" smtClean="0">
                          <a:solidFill>
                            <a:schemeClr val="bg1"/>
                          </a:solidFill>
                          <a:latin typeface="Times New Roman" panose="02020603050405020304" pitchFamily="18" charset="0"/>
                          <a:cs typeface="Times New Roman" panose="02020603050405020304" pitchFamily="18" charset="0"/>
                        </a:rPr>
                        <a:t>III</a:t>
                      </a:r>
                    </a:p>
                    <a:p>
                      <a:endParaRPr lang="en-US" dirty="0"/>
                    </a:p>
                  </a:txBody>
                  <a:tcPr marT="45713" marB="45713">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800" b="1" i="1" dirty="0" smtClean="0">
                          <a:solidFill>
                            <a:srgbClr val="FF0000"/>
                          </a:solidFill>
                          <a:latin typeface="Times New Roman" pitchFamily="18" charset="0"/>
                          <a:cs typeface="Times New Roman" pitchFamily="18" charset="0"/>
                        </a:rPr>
                        <a:t>Amiodaron, Bretilijum, Sotalol</a:t>
                      </a:r>
                      <a:endParaRPr lang="en-US" sz="1800" b="1" i="1" dirty="0" smtClean="0">
                        <a:solidFill>
                          <a:srgbClr val="FF0000"/>
                        </a:solidFill>
                        <a:latin typeface="Times New Roman" pitchFamily="18" charset="0"/>
                        <a:cs typeface="Times New Roman"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1009823902"/>
                  </a:ext>
                </a:extLst>
              </a:tr>
              <a:tr h="19430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CS" sz="1800" b="1" dirty="0" smtClean="0">
                          <a:solidFill>
                            <a:schemeClr val="bg1"/>
                          </a:solidFill>
                          <a:latin typeface="Times New Roman" panose="02020603050405020304" pitchFamily="18" charset="0"/>
                          <a:cs typeface="Times New Roman" panose="02020603050405020304" pitchFamily="18" charset="0"/>
                        </a:rPr>
                        <a:t>IV</a:t>
                      </a:r>
                    </a:p>
                    <a:p>
                      <a:endParaRPr lang="en-US" dirty="0"/>
                    </a:p>
                  </a:txBody>
                  <a:tcPr marT="45713" marB="45713">
                    <a:solidFill>
                      <a:schemeClr val="accent1">
                        <a:lumMod val="75000"/>
                      </a:schemeClr>
                    </a:solidFill>
                  </a:tcPr>
                </a:tc>
                <a:tc>
                  <a:txBody>
                    <a:bodyPr/>
                    <a:lstStyle/>
                    <a:p>
                      <a:pPr>
                        <a:spcBef>
                          <a:spcPct val="50000"/>
                        </a:spcBef>
                        <a:defRPr/>
                      </a:pPr>
                      <a:r>
                        <a:rPr lang="sr-Latn-CS" sz="1800" b="1" i="1" dirty="0" smtClean="0">
                          <a:solidFill>
                            <a:srgbClr val="FF0000"/>
                          </a:solidFill>
                          <a:latin typeface="Times New Roman" pitchFamily="18" charset="0"/>
                          <a:cs typeface="Times New Roman" pitchFamily="18" charset="0"/>
                        </a:rPr>
                        <a:t>Verapamil, Diltiazem</a:t>
                      </a:r>
                      <a:endParaRPr lang="sr-Latn-CS" sz="1800" b="1" dirty="0" smtClean="0">
                        <a:solidFill>
                          <a:srgbClr val="FF0000"/>
                        </a:solidFill>
                        <a:latin typeface="Times New Roman" panose="02020603050405020304" pitchFamily="18" charset="0"/>
                        <a:cs typeface="Times New Roman" panose="02020603050405020304" pitchFamily="18" charset="0"/>
                      </a:endParaRPr>
                    </a:p>
                  </a:txBody>
                  <a:tcPr marT="45713" marB="45713">
                    <a:solidFill>
                      <a:schemeClr val="accent1">
                        <a:lumMod val="40000"/>
                        <a:lumOff val="60000"/>
                      </a:schemeClr>
                    </a:solidFill>
                  </a:tcPr>
                </a:tc>
                <a:extLst>
                  <a:ext uri="{0D108BD9-81ED-4DB2-BD59-A6C34878D82A}">
                    <a16:rowId xmlns:a16="http://schemas.microsoft.com/office/drawing/2014/main" val="412096301"/>
                  </a:ext>
                </a:extLst>
              </a:tr>
            </a:tbl>
          </a:graphicData>
        </a:graphic>
      </p:graphicFrame>
    </p:spTree>
    <p:extLst>
      <p:ext uri="{BB962C8B-B14F-4D97-AF65-F5344CB8AC3E}">
        <p14:creationId xmlns:p14="http://schemas.microsoft.com/office/powerpoint/2010/main" val="478903346"/>
      </p:ext>
    </p:extLst>
  </p:cSld>
  <p:clrMapOvr>
    <a:masterClrMapping/>
  </p:clrMapOvr>
  <mc:AlternateContent xmlns:mc="http://schemas.openxmlformats.org/markup-compatibility/2006" xmlns:p14="http://schemas.microsoft.com/office/powerpoint/2010/main">
    <mc:Choice Requires="p14">
      <p:transition spd="slow" p14:dur="2000" advTm="58387"/>
    </mc:Choice>
    <mc:Fallback xmlns="">
      <p:transition spd="slow" advTm="58387"/>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latin typeface="Times New Roman" panose="02020603050405020304" pitchFamily="18" charset="0"/>
                <a:cs typeface="Times New Roman" panose="02020603050405020304" pitchFamily="18" charset="0"/>
              </a:rPr>
              <a:t>FUTURE</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942415" y="2133600"/>
            <a:ext cx="6972985" cy="2514600"/>
          </a:xfrm>
        </p:spPr>
        <p:txBody>
          <a:bodyPr>
            <a:normAutofit/>
          </a:bodyPr>
          <a:lstStyle/>
          <a:p>
            <a:r>
              <a:rPr lang="sr-Latn-RS" dirty="0" smtClean="0">
                <a:latin typeface="Times New Roman" panose="02020603050405020304" pitchFamily="18" charset="0"/>
                <a:cs typeface="Times New Roman" panose="02020603050405020304" pitchFamily="18" charset="0"/>
              </a:rPr>
              <a:t>TELEMEDICINE</a:t>
            </a:r>
            <a:endParaRPr lang="sr-Cyrl-RS" dirty="0" smtClean="0">
              <a:latin typeface="Times New Roman" panose="02020603050405020304" pitchFamily="18" charset="0"/>
              <a:cs typeface="Times New Roman" panose="02020603050405020304" pitchFamily="18" charset="0"/>
            </a:endParaRPr>
          </a:p>
          <a:p>
            <a:r>
              <a:rPr lang="sr-Latn-RS" dirty="0" smtClean="0">
                <a:latin typeface="Times New Roman" panose="02020603050405020304" pitchFamily="18" charset="0"/>
                <a:cs typeface="Times New Roman" panose="02020603050405020304" pitchFamily="18" charset="0"/>
              </a:rPr>
              <a:t>GENETIC</a:t>
            </a:r>
            <a:endParaRPr lang="sr-Cyrl-RS" dirty="0" smtClean="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To identify people with an increased risk of developing arrhythmias</a:t>
            </a:r>
          </a:p>
          <a:p>
            <a:pPr lvl="1"/>
            <a:r>
              <a:rPr lang="en-US" dirty="0">
                <a:latin typeface="Times New Roman" panose="02020603050405020304" pitchFamily="18" charset="0"/>
                <a:cs typeface="Times New Roman" panose="02020603050405020304" pitchFamily="18" charset="0"/>
              </a:rPr>
              <a:t>Treatment of cardiac arrhythmias</a:t>
            </a:r>
          </a:p>
          <a:p>
            <a:pPr lvl="1"/>
            <a:r>
              <a:rPr lang="en-US" dirty="0">
                <a:latin typeface="Times New Roman" panose="02020603050405020304" pitchFamily="18" charset="0"/>
                <a:cs typeface="Times New Roman" panose="02020603050405020304" pitchFamily="18" charset="0"/>
              </a:rPr>
              <a:t>Identification of patients who have / do not benefit from a certain therapy (pharmacological, ablation)</a:t>
            </a:r>
            <a:endParaRPr lang="sr-Cyrl-R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0005278"/>
      </p:ext>
    </p:extLst>
  </p:cSld>
  <p:clrMapOvr>
    <a:masterClrMapping/>
  </p:clrMapOvr>
  <mc:AlternateContent xmlns:mc="http://schemas.openxmlformats.org/markup-compatibility/2006" xmlns:p14="http://schemas.microsoft.com/office/powerpoint/2010/main">
    <mc:Choice Requires="p14">
      <p:transition spd="slow" p14:dur="2000" advTm="29391"/>
    </mc:Choice>
    <mc:Fallback xmlns="">
      <p:transition spd="slow" advTm="2939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rot="10388240" flipV="1">
            <a:off x="3505200" y="2133600"/>
            <a:ext cx="609600" cy="381000"/>
          </a:xfrm>
          <a:prstGeom prst="ellipse">
            <a:avLst/>
          </a:prstGeom>
          <a:scene3d>
            <a:camera prst="isometricRightUp"/>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017818" y="2102066"/>
            <a:ext cx="803564" cy="466062"/>
          </a:xfrm>
          <a:custGeom>
            <a:avLst/>
            <a:gdLst>
              <a:gd name="connsiteX0" fmla="*/ 0 w 517237"/>
              <a:gd name="connsiteY0" fmla="*/ 13061 h 456407"/>
              <a:gd name="connsiteX1" fmla="*/ 212437 w 517237"/>
              <a:gd name="connsiteY1" fmla="*/ 3825 h 456407"/>
              <a:gd name="connsiteX2" fmla="*/ 314037 w 517237"/>
              <a:gd name="connsiteY2" fmla="*/ 68479 h 456407"/>
              <a:gd name="connsiteX3" fmla="*/ 387927 w 517237"/>
              <a:gd name="connsiteY3" fmla="*/ 170079 h 456407"/>
              <a:gd name="connsiteX4" fmla="*/ 480291 w 517237"/>
              <a:gd name="connsiteY4" fmla="*/ 327098 h 456407"/>
              <a:gd name="connsiteX5" fmla="*/ 517237 w 517237"/>
              <a:gd name="connsiteY5" fmla="*/ 456407 h 456407"/>
              <a:gd name="connsiteX6" fmla="*/ 517237 w 517237"/>
              <a:gd name="connsiteY6" fmla="*/ 456407 h 4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237" h="456407">
                <a:moveTo>
                  <a:pt x="0" y="13061"/>
                </a:moveTo>
                <a:cubicBezTo>
                  <a:pt x="80048" y="3825"/>
                  <a:pt x="160097" y="-5411"/>
                  <a:pt x="212437" y="3825"/>
                </a:cubicBezTo>
                <a:cubicBezTo>
                  <a:pt x="264777" y="13061"/>
                  <a:pt x="284789" y="40770"/>
                  <a:pt x="314037" y="68479"/>
                </a:cubicBezTo>
                <a:cubicBezTo>
                  <a:pt x="343285" y="96188"/>
                  <a:pt x="360218" y="126976"/>
                  <a:pt x="387927" y="170079"/>
                </a:cubicBezTo>
                <a:cubicBezTo>
                  <a:pt x="415636" y="213182"/>
                  <a:pt x="458739" y="279377"/>
                  <a:pt x="480291" y="327098"/>
                </a:cubicBezTo>
                <a:cubicBezTo>
                  <a:pt x="501843" y="374819"/>
                  <a:pt x="517237" y="456407"/>
                  <a:pt x="517237" y="456407"/>
                </a:cubicBezTo>
                <a:lnTo>
                  <a:pt x="517237" y="456407"/>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654497" y="2549236"/>
            <a:ext cx="2304346" cy="934812"/>
          </a:xfrm>
          <a:custGeom>
            <a:avLst/>
            <a:gdLst>
              <a:gd name="connsiteX0" fmla="*/ 30812 w 2304346"/>
              <a:gd name="connsiteY0" fmla="*/ 0 h 934812"/>
              <a:gd name="connsiteX1" fmla="*/ 3103 w 2304346"/>
              <a:gd name="connsiteY1" fmla="*/ 175491 h 934812"/>
              <a:gd name="connsiteX2" fmla="*/ 95467 w 2304346"/>
              <a:gd name="connsiteY2" fmla="*/ 314037 h 934812"/>
              <a:gd name="connsiteX3" fmla="*/ 381794 w 2304346"/>
              <a:gd name="connsiteY3" fmla="*/ 369455 h 934812"/>
              <a:gd name="connsiteX4" fmla="*/ 612703 w 2304346"/>
              <a:gd name="connsiteY4" fmla="*/ 397164 h 934812"/>
              <a:gd name="connsiteX5" fmla="*/ 788194 w 2304346"/>
              <a:gd name="connsiteY5" fmla="*/ 397164 h 934812"/>
              <a:gd name="connsiteX6" fmla="*/ 926739 w 2304346"/>
              <a:gd name="connsiteY6" fmla="*/ 341746 h 934812"/>
              <a:gd name="connsiteX7" fmla="*/ 1009867 w 2304346"/>
              <a:gd name="connsiteY7" fmla="*/ 295564 h 934812"/>
              <a:gd name="connsiteX8" fmla="*/ 1056048 w 2304346"/>
              <a:gd name="connsiteY8" fmla="*/ 184728 h 934812"/>
              <a:gd name="connsiteX9" fmla="*/ 1083758 w 2304346"/>
              <a:gd name="connsiteY9" fmla="*/ 120073 h 934812"/>
              <a:gd name="connsiteX10" fmla="*/ 1185358 w 2304346"/>
              <a:gd name="connsiteY10" fmla="*/ 46182 h 934812"/>
              <a:gd name="connsiteX11" fmla="*/ 1185358 w 2304346"/>
              <a:gd name="connsiteY11" fmla="*/ 46182 h 934812"/>
              <a:gd name="connsiteX12" fmla="*/ 1250012 w 2304346"/>
              <a:gd name="connsiteY12" fmla="*/ 73891 h 934812"/>
              <a:gd name="connsiteX13" fmla="*/ 1351612 w 2304346"/>
              <a:gd name="connsiteY13" fmla="*/ 157019 h 934812"/>
              <a:gd name="connsiteX14" fmla="*/ 1527103 w 2304346"/>
              <a:gd name="connsiteY14" fmla="*/ 295564 h 934812"/>
              <a:gd name="connsiteX15" fmla="*/ 1637939 w 2304346"/>
              <a:gd name="connsiteY15" fmla="*/ 406400 h 934812"/>
              <a:gd name="connsiteX16" fmla="*/ 1721067 w 2304346"/>
              <a:gd name="connsiteY16" fmla="*/ 480291 h 934812"/>
              <a:gd name="connsiteX17" fmla="*/ 1730303 w 2304346"/>
              <a:gd name="connsiteY17" fmla="*/ 480291 h 934812"/>
              <a:gd name="connsiteX18" fmla="*/ 1961212 w 2304346"/>
              <a:gd name="connsiteY18" fmla="*/ 665019 h 934812"/>
              <a:gd name="connsiteX19" fmla="*/ 1979685 w 2304346"/>
              <a:gd name="connsiteY19" fmla="*/ 674255 h 934812"/>
              <a:gd name="connsiteX20" fmla="*/ 2072048 w 2304346"/>
              <a:gd name="connsiteY20" fmla="*/ 757382 h 934812"/>
              <a:gd name="connsiteX21" fmla="*/ 2275248 w 2304346"/>
              <a:gd name="connsiteY21" fmla="*/ 914400 h 934812"/>
              <a:gd name="connsiteX22" fmla="*/ 2302958 w 2304346"/>
              <a:gd name="connsiteY22" fmla="*/ 932873 h 934812"/>
              <a:gd name="connsiteX23" fmla="*/ 2302958 w 2304346"/>
              <a:gd name="connsiteY23" fmla="*/ 932873 h 93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4346" h="934812">
                <a:moveTo>
                  <a:pt x="30812" y="0"/>
                </a:moveTo>
                <a:cubicBezTo>
                  <a:pt x="11569" y="61576"/>
                  <a:pt x="-7673" y="123152"/>
                  <a:pt x="3103" y="175491"/>
                </a:cubicBezTo>
                <a:cubicBezTo>
                  <a:pt x="13879" y="227830"/>
                  <a:pt x="32352" y="281710"/>
                  <a:pt x="95467" y="314037"/>
                </a:cubicBezTo>
                <a:cubicBezTo>
                  <a:pt x="158582" y="346364"/>
                  <a:pt x="295588" y="355601"/>
                  <a:pt x="381794" y="369455"/>
                </a:cubicBezTo>
                <a:cubicBezTo>
                  <a:pt x="468000" y="383309"/>
                  <a:pt x="544970" y="392546"/>
                  <a:pt x="612703" y="397164"/>
                </a:cubicBezTo>
                <a:cubicBezTo>
                  <a:pt x="680436" y="401782"/>
                  <a:pt x="735855" y="406400"/>
                  <a:pt x="788194" y="397164"/>
                </a:cubicBezTo>
                <a:cubicBezTo>
                  <a:pt x="840533" y="387928"/>
                  <a:pt x="889794" y="358679"/>
                  <a:pt x="926739" y="341746"/>
                </a:cubicBezTo>
                <a:cubicBezTo>
                  <a:pt x="963684" y="324813"/>
                  <a:pt x="988316" y="321734"/>
                  <a:pt x="1009867" y="295564"/>
                </a:cubicBezTo>
                <a:cubicBezTo>
                  <a:pt x="1031418" y="269394"/>
                  <a:pt x="1043733" y="213977"/>
                  <a:pt x="1056048" y="184728"/>
                </a:cubicBezTo>
                <a:cubicBezTo>
                  <a:pt x="1068363" y="155480"/>
                  <a:pt x="1062206" y="143164"/>
                  <a:pt x="1083758" y="120073"/>
                </a:cubicBezTo>
                <a:cubicBezTo>
                  <a:pt x="1105310" y="96982"/>
                  <a:pt x="1185358" y="46182"/>
                  <a:pt x="1185358" y="46182"/>
                </a:cubicBezTo>
                <a:lnTo>
                  <a:pt x="1185358" y="46182"/>
                </a:lnTo>
                <a:cubicBezTo>
                  <a:pt x="1196134" y="50800"/>
                  <a:pt x="1222303" y="55418"/>
                  <a:pt x="1250012" y="73891"/>
                </a:cubicBezTo>
                <a:cubicBezTo>
                  <a:pt x="1277721" y="92364"/>
                  <a:pt x="1305430" y="120074"/>
                  <a:pt x="1351612" y="157019"/>
                </a:cubicBezTo>
                <a:cubicBezTo>
                  <a:pt x="1397794" y="193965"/>
                  <a:pt x="1479382" y="254001"/>
                  <a:pt x="1527103" y="295564"/>
                </a:cubicBezTo>
                <a:cubicBezTo>
                  <a:pt x="1574824" y="337127"/>
                  <a:pt x="1605612" y="375612"/>
                  <a:pt x="1637939" y="406400"/>
                </a:cubicBezTo>
                <a:cubicBezTo>
                  <a:pt x="1670266" y="437188"/>
                  <a:pt x="1721067" y="480291"/>
                  <a:pt x="1721067" y="480291"/>
                </a:cubicBezTo>
                <a:cubicBezTo>
                  <a:pt x="1736461" y="492606"/>
                  <a:pt x="1690279" y="449503"/>
                  <a:pt x="1730303" y="480291"/>
                </a:cubicBezTo>
                <a:cubicBezTo>
                  <a:pt x="1770327" y="511079"/>
                  <a:pt x="1961212" y="665019"/>
                  <a:pt x="1961212" y="665019"/>
                </a:cubicBezTo>
                <a:cubicBezTo>
                  <a:pt x="2002776" y="697346"/>
                  <a:pt x="1961212" y="658861"/>
                  <a:pt x="1979685" y="674255"/>
                </a:cubicBezTo>
                <a:cubicBezTo>
                  <a:pt x="1998158" y="689649"/>
                  <a:pt x="2022788" y="717358"/>
                  <a:pt x="2072048" y="757382"/>
                </a:cubicBezTo>
                <a:cubicBezTo>
                  <a:pt x="2121308" y="797406"/>
                  <a:pt x="2275248" y="914400"/>
                  <a:pt x="2275248" y="914400"/>
                </a:cubicBezTo>
                <a:cubicBezTo>
                  <a:pt x="2313733" y="943648"/>
                  <a:pt x="2302958" y="932873"/>
                  <a:pt x="2302958" y="932873"/>
                </a:cubicBezTo>
                <a:lnTo>
                  <a:pt x="2302958" y="93287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888509" y="2530764"/>
            <a:ext cx="932873" cy="166254"/>
          </a:xfrm>
          <a:custGeom>
            <a:avLst/>
            <a:gdLst>
              <a:gd name="connsiteX0" fmla="*/ 0 w 932873"/>
              <a:gd name="connsiteY0" fmla="*/ 0 h 166254"/>
              <a:gd name="connsiteX1" fmla="*/ 46182 w 932873"/>
              <a:gd name="connsiteY1" fmla="*/ 83127 h 166254"/>
              <a:gd name="connsiteX2" fmla="*/ 55418 w 932873"/>
              <a:gd name="connsiteY2" fmla="*/ 110836 h 166254"/>
              <a:gd name="connsiteX3" fmla="*/ 157018 w 932873"/>
              <a:gd name="connsiteY3" fmla="*/ 129309 h 166254"/>
              <a:gd name="connsiteX4" fmla="*/ 240146 w 932873"/>
              <a:gd name="connsiteY4" fmla="*/ 138545 h 166254"/>
              <a:gd name="connsiteX5" fmla="*/ 461818 w 932873"/>
              <a:gd name="connsiteY5" fmla="*/ 166254 h 166254"/>
              <a:gd name="connsiteX6" fmla="*/ 572655 w 932873"/>
              <a:gd name="connsiteY6" fmla="*/ 138545 h 166254"/>
              <a:gd name="connsiteX7" fmla="*/ 701964 w 932873"/>
              <a:gd name="connsiteY7" fmla="*/ 129309 h 166254"/>
              <a:gd name="connsiteX8" fmla="*/ 794327 w 932873"/>
              <a:gd name="connsiteY8" fmla="*/ 129309 h 166254"/>
              <a:gd name="connsiteX9" fmla="*/ 868218 w 932873"/>
              <a:gd name="connsiteY9" fmla="*/ 73891 h 166254"/>
              <a:gd name="connsiteX10" fmla="*/ 868218 w 932873"/>
              <a:gd name="connsiteY10" fmla="*/ 73891 h 166254"/>
              <a:gd name="connsiteX11" fmla="*/ 932873 w 932873"/>
              <a:gd name="connsiteY11" fmla="*/ 83127 h 166254"/>
              <a:gd name="connsiteX12" fmla="*/ 932873 w 932873"/>
              <a:gd name="connsiteY12" fmla="*/ 83127 h 16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2873" h="166254">
                <a:moveTo>
                  <a:pt x="0" y="0"/>
                </a:moveTo>
                <a:cubicBezTo>
                  <a:pt x="18473" y="32327"/>
                  <a:pt x="36946" y="64654"/>
                  <a:pt x="46182" y="83127"/>
                </a:cubicBezTo>
                <a:cubicBezTo>
                  <a:pt x="55418" y="101600"/>
                  <a:pt x="36945" y="103139"/>
                  <a:pt x="55418" y="110836"/>
                </a:cubicBezTo>
                <a:cubicBezTo>
                  <a:pt x="73891" y="118533"/>
                  <a:pt x="126230" y="124691"/>
                  <a:pt x="157018" y="129309"/>
                </a:cubicBezTo>
                <a:cubicBezTo>
                  <a:pt x="187806" y="133927"/>
                  <a:pt x="240146" y="138545"/>
                  <a:pt x="240146" y="138545"/>
                </a:cubicBezTo>
                <a:cubicBezTo>
                  <a:pt x="290946" y="144702"/>
                  <a:pt x="406400" y="166254"/>
                  <a:pt x="461818" y="166254"/>
                </a:cubicBezTo>
                <a:cubicBezTo>
                  <a:pt x="517236" y="166254"/>
                  <a:pt x="532631" y="144702"/>
                  <a:pt x="572655" y="138545"/>
                </a:cubicBezTo>
                <a:cubicBezTo>
                  <a:pt x="612679" y="132388"/>
                  <a:pt x="665019" y="130848"/>
                  <a:pt x="701964" y="129309"/>
                </a:cubicBezTo>
                <a:cubicBezTo>
                  <a:pt x="738909" y="127770"/>
                  <a:pt x="766618" y="138545"/>
                  <a:pt x="794327" y="129309"/>
                </a:cubicBezTo>
                <a:cubicBezTo>
                  <a:pt x="822036" y="120073"/>
                  <a:pt x="868218" y="73891"/>
                  <a:pt x="868218" y="73891"/>
                </a:cubicBezTo>
                <a:lnTo>
                  <a:pt x="868218" y="73891"/>
                </a:lnTo>
                <a:lnTo>
                  <a:pt x="932873" y="83127"/>
                </a:lnTo>
                <a:lnTo>
                  <a:pt x="932873" y="83127"/>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830618" y="2530764"/>
            <a:ext cx="1253240" cy="808895"/>
          </a:xfrm>
          <a:custGeom>
            <a:avLst/>
            <a:gdLst>
              <a:gd name="connsiteX0" fmla="*/ 0 w 1253240"/>
              <a:gd name="connsiteY0" fmla="*/ 0 h 808895"/>
              <a:gd name="connsiteX1" fmla="*/ 129309 w 1253240"/>
              <a:gd name="connsiteY1" fmla="*/ 83127 h 808895"/>
              <a:gd name="connsiteX2" fmla="*/ 138546 w 1253240"/>
              <a:gd name="connsiteY2" fmla="*/ 92363 h 808895"/>
              <a:gd name="connsiteX3" fmla="*/ 443346 w 1253240"/>
              <a:gd name="connsiteY3" fmla="*/ 175491 h 808895"/>
              <a:gd name="connsiteX4" fmla="*/ 517237 w 1253240"/>
              <a:gd name="connsiteY4" fmla="*/ 221672 h 808895"/>
              <a:gd name="connsiteX5" fmla="*/ 1154546 w 1253240"/>
              <a:gd name="connsiteY5" fmla="*/ 748145 h 808895"/>
              <a:gd name="connsiteX6" fmla="*/ 1246909 w 1253240"/>
              <a:gd name="connsiteY6" fmla="*/ 803563 h 808895"/>
              <a:gd name="connsiteX7" fmla="*/ 1237673 w 1253240"/>
              <a:gd name="connsiteY7" fmla="*/ 803563 h 80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3240" h="808895">
                <a:moveTo>
                  <a:pt x="0" y="0"/>
                </a:moveTo>
                <a:lnTo>
                  <a:pt x="129309" y="83127"/>
                </a:lnTo>
                <a:cubicBezTo>
                  <a:pt x="152400" y="98521"/>
                  <a:pt x="86207" y="76969"/>
                  <a:pt x="138546" y="92363"/>
                </a:cubicBezTo>
                <a:cubicBezTo>
                  <a:pt x="190886" y="107757"/>
                  <a:pt x="380231" y="153940"/>
                  <a:pt x="443346" y="175491"/>
                </a:cubicBezTo>
                <a:cubicBezTo>
                  <a:pt x="506461" y="197042"/>
                  <a:pt x="398704" y="126230"/>
                  <a:pt x="517237" y="221672"/>
                </a:cubicBezTo>
                <a:cubicBezTo>
                  <a:pt x="635770" y="317114"/>
                  <a:pt x="1032934" y="651163"/>
                  <a:pt x="1154546" y="748145"/>
                </a:cubicBezTo>
                <a:cubicBezTo>
                  <a:pt x="1276158" y="845127"/>
                  <a:pt x="1233055" y="794327"/>
                  <a:pt x="1246909" y="803563"/>
                </a:cubicBezTo>
                <a:cubicBezTo>
                  <a:pt x="1260764" y="812799"/>
                  <a:pt x="1249218" y="808181"/>
                  <a:pt x="1237673" y="8035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086764" y="2983345"/>
            <a:ext cx="212436" cy="350982"/>
          </a:xfrm>
          <a:custGeom>
            <a:avLst/>
            <a:gdLst>
              <a:gd name="connsiteX0" fmla="*/ 0 w 212436"/>
              <a:gd name="connsiteY0" fmla="*/ 350982 h 350982"/>
              <a:gd name="connsiteX1" fmla="*/ 64654 w 212436"/>
              <a:gd name="connsiteY1" fmla="*/ 341746 h 350982"/>
              <a:gd name="connsiteX2" fmla="*/ 101600 w 212436"/>
              <a:gd name="connsiteY2" fmla="*/ 295564 h 350982"/>
              <a:gd name="connsiteX3" fmla="*/ 147781 w 212436"/>
              <a:gd name="connsiteY3" fmla="*/ 249382 h 350982"/>
              <a:gd name="connsiteX4" fmla="*/ 193963 w 212436"/>
              <a:gd name="connsiteY4" fmla="*/ 184728 h 350982"/>
              <a:gd name="connsiteX5" fmla="*/ 203200 w 212436"/>
              <a:gd name="connsiteY5" fmla="*/ 129310 h 350982"/>
              <a:gd name="connsiteX6" fmla="*/ 203200 w 212436"/>
              <a:gd name="connsiteY6" fmla="*/ 83128 h 350982"/>
              <a:gd name="connsiteX7" fmla="*/ 212436 w 212436"/>
              <a:gd name="connsiteY7" fmla="*/ 0 h 350982"/>
              <a:gd name="connsiteX8" fmla="*/ 212436 w 212436"/>
              <a:gd name="connsiteY8" fmla="*/ 0 h 35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36" h="350982">
                <a:moveTo>
                  <a:pt x="0" y="350982"/>
                </a:moveTo>
                <a:cubicBezTo>
                  <a:pt x="23860" y="350982"/>
                  <a:pt x="47721" y="350982"/>
                  <a:pt x="64654" y="341746"/>
                </a:cubicBezTo>
                <a:cubicBezTo>
                  <a:pt x="81587" y="332510"/>
                  <a:pt x="87746" y="310958"/>
                  <a:pt x="101600" y="295564"/>
                </a:cubicBezTo>
                <a:cubicBezTo>
                  <a:pt x="115455" y="280170"/>
                  <a:pt x="132387" y="267855"/>
                  <a:pt x="147781" y="249382"/>
                </a:cubicBezTo>
                <a:cubicBezTo>
                  <a:pt x="163175" y="230909"/>
                  <a:pt x="184727" y="204740"/>
                  <a:pt x="193963" y="184728"/>
                </a:cubicBezTo>
                <a:cubicBezTo>
                  <a:pt x="203199" y="164716"/>
                  <a:pt x="201660" y="146243"/>
                  <a:pt x="203200" y="129310"/>
                </a:cubicBezTo>
                <a:cubicBezTo>
                  <a:pt x="204740" y="112377"/>
                  <a:pt x="201661" y="104680"/>
                  <a:pt x="203200" y="83128"/>
                </a:cubicBezTo>
                <a:cubicBezTo>
                  <a:pt x="204739" y="61576"/>
                  <a:pt x="212436" y="0"/>
                  <a:pt x="212436" y="0"/>
                </a:cubicBezTo>
                <a:lnTo>
                  <a:pt x="212436"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486401" y="3472873"/>
            <a:ext cx="461818" cy="184727"/>
          </a:xfrm>
          <a:custGeom>
            <a:avLst/>
            <a:gdLst>
              <a:gd name="connsiteX0" fmla="*/ 424873 w 424873"/>
              <a:gd name="connsiteY0" fmla="*/ 0 h 193963"/>
              <a:gd name="connsiteX1" fmla="*/ 424873 w 424873"/>
              <a:gd name="connsiteY1" fmla="*/ 83127 h 193963"/>
              <a:gd name="connsiteX2" fmla="*/ 387928 w 424873"/>
              <a:gd name="connsiteY2" fmla="*/ 110836 h 193963"/>
              <a:gd name="connsiteX3" fmla="*/ 304800 w 424873"/>
              <a:gd name="connsiteY3" fmla="*/ 157018 h 193963"/>
              <a:gd name="connsiteX4" fmla="*/ 157019 w 424873"/>
              <a:gd name="connsiteY4" fmla="*/ 193963 h 193963"/>
              <a:gd name="connsiteX5" fmla="*/ 157019 w 424873"/>
              <a:gd name="connsiteY5" fmla="*/ 193963 h 193963"/>
              <a:gd name="connsiteX6" fmla="*/ 129310 w 424873"/>
              <a:gd name="connsiteY6" fmla="*/ 193963 h 193963"/>
              <a:gd name="connsiteX7" fmla="*/ 129310 w 424873"/>
              <a:gd name="connsiteY7" fmla="*/ 193963 h 193963"/>
              <a:gd name="connsiteX8" fmla="*/ 120073 w 424873"/>
              <a:gd name="connsiteY8" fmla="*/ 193963 h 193963"/>
              <a:gd name="connsiteX9" fmla="*/ 120073 w 424873"/>
              <a:gd name="connsiteY9" fmla="*/ 193963 h 193963"/>
              <a:gd name="connsiteX10" fmla="*/ 110837 w 424873"/>
              <a:gd name="connsiteY10" fmla="*/ 193963 h 193963"/>
              <a:gd name="connsiteX11" fmla="*/ 110837 w 424873"/>
              <a:gd name="connsiteY11" fmla="*/ 193963 h 193963"/>
              <a:gd name="connsiteX12" fmla="*/ 0 w 424873"/>
              <a:gd name="connsiteY12" fmla="*/ 193963 h 193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873" h="193963">
                <a:moveTo>
                  <a:pt x="424873" y="0"/>
                </a:moveTo>
                <a:lnTo>
                  <a:pt x="424873" y="83127"/>
                </a:lnTo>
                <a:cubicBezTo>
                  <a:pt x="418716" y="101600"/>
                  <a:pt x="407940" y="98521"/>
                  <a:pt x="387928" y="110836"/>
                </a:cubicBezTo>
                <a:cubicBezTo>
                  <a:pt x="367916" y="123151"/>
                  <a:pt x="343285" y="143164"/>
                  <a:pt x="304800" y="157018"/>
                </a:cubicBezTo>
                <a:cubicBezTo>
                  <a:pt x="266315" y="170872"/>
                  <a:pt x="157019" y="193963"/>
                  <a:pt x="157019" y="193963"/>
                </a:cubicBezTo>
                <a:lnTo>
                  <a:pt x="157019" y="193963"/>
                </a:lnTo>
                <a:lnTo>
                  <a:pt x="129310" y="193963"/>
                </a:lnTo>
                <a:lnTo>
                  <a:pt x="129310" y="193963"/>
                </a:lnTo>
                <a:lnTo>
                  <a:pt x="120073" y="193963"/>
                </a:lnTo>
                <a:lnTo>
                  <a:pt x="120073" y="193963"/>
                </a:lnTo>
                <a:lnTo>
                  <a:pt x="110837" y="193963"/>
                </a:lnTo>
                <a:lnTo>
                  <a:pt x="110837" y="193963"/>
                </a:lnTo>
                <a:lnTo>
                  <a:pt x="0" y="19396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Explosion 2 15"/>
          <p:cNvSpPr/>
          <p:nvPr/>
        </p:nvSpPr>
        <p:spPr>
          <a:xfrm>
            <a:off x="4723509" y="2366867"/>
            <a:ext cx="320762" cy="38951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438400" y="1905000"/>
            <a:ext cx="1216097"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SA node</a:t>
            </a:r>
            <a:endParaRPr lang="en-US" b="1"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2196701" y="2919047"/>
            <a:ext cx="2608479"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Internodal tracts </a:t>
            </a:r>
            <a:endParaRPr lang="en-US" b="1"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543331" y="2094621"/>
            <a:ext cx="1216097"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AV node</a:t>
            </a:r>
            <a:endParaRPr lang="en-US" b="1"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5239481" y="2377291"/>
            <a:ext cx="4056919"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Left and right bundle branches</a:t>
            </a:r>
            <a:endParaRPr lang="en-US" b="1"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4991101" y="3548874"/>
            <a:ext cx="1774341" cy="369332"/>
          </a:xfrm>
          <a:prstGeom prst="rect">
            <a:avLst/>
          </a:prstGeom>
          <a:noFill/>
        </p:spPr>
        <p:txBody>
          <a:bodyPr wrap="square" rtlCol="0">
            <a:spAutoFit/>
          </a:bodyPr>
          <a:lstStyle/>
          <a:p>
            <a:r>
              <a:rPr lang="sr-Latn-RS" b="1" dirty="0" smtClean="0">
                <a:latin typeface="Times New Roman" panose="02020603050405020304" pitchFamily="18" charset="0"/>
                <a:cs typeface="Times New Roman" panose="02020603050405020304" pitchFamily="18" charset="0"/>
              </a:rPr>
              <a:t>Purkinje fibers</a:t>
            </a:r>
            <a:endParaRPr lang="en-US" b="1" dirty="0">
              <a:latin typeface="Times New Roman" panose="02020603050405020304" pitchFamily="18" charset="0"/>
              <a:cs typeface="Times New Roman" panose="02020603050405020304" pitchFamily="18" charset="0"/>
            </a:endParaRPr>
          </a:p>
        </p:txBody>
      </p:sp>
      <p:sp>
        <p:nvSpPr>
          <p:cNvPr id="7" name="Multiply 6"/>
          <p:cNvSpPr/>
          <p:nvPr/>
        </p:nvSpPr>
        <p:spPr>
          <a:xfrm>
            <a:off x="3573992" y="2002196"/>
            <a:ext cx="480883" cy="694822"/>
          </a:xfrm>
          <a:prstGeom prst="mathMultiply">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Multiply 24"/>
          <p:cNvSpPr/>
          <p:nvPr/>
        </p:nvSpPr>
        <p:spPr>
          <a:xfrm>
            <a:off x="4604001" y="2201825"/>
            <a:ext cx="480883" cy="694822"/>
          </a:xfrm>
          <a:prstGeom prst="mathMultiply">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Multiply 25"/>
          <p:cNvSpPr/>
          <p:nvPr/>
        </p:nvSpPr>
        <p:spPr>
          <a:xfrm>
            <a:off x="5343929" y="2671465"/>
            <a:ext cx="480883" cy="694822"/>
          </a:xfrm>
          <a:prstGeom prst="mathMultiply">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p:cNvSpPr>
            <a:spLocks noGrp="1"/>
          </p:cNvSpPr>
          <p:nvPr>
            <p:ph idx="1"/>
          </p:nvPr>
        </p:nvSpPr>
        <p:spPr>
          <a:xfrm>
            <a:off x="152401" y="4827598"/>
            <a:ext cx="8686800" cy="1066800"/>
          </a:xfrm>
          <a:ln>
            <a:solidFill>
              <a:schemeClr val="tx1"/>
            </a:solidFill>
          </a:ln>
        </p:spPr>
        <p:txBody>
          <a:bodyPr>
            <a:normAutofit/>
          </a:bodyPr>
          <a:lstStyle/>
          <a:p>
            <a:r>
              <a:rPr lang="en-US" dirty="0">
                <a:ln>
                  <a:solidFill>
                    <a:sysClr val="windowText" lastClr="000000"/>
                  </a:solidFill>
                </a:ln>
                <a:latin typeface="Times New Roman" panose="02020603050405020304" pitchFamily="18" charset="0"/>
                <a:cs typeface="Times New Roman" panose="02020603050405020304" pitchFamily="18" charset="0"/>
              </a:rPr>
              <a:t>Early, as a result of congenital anomalies (anatomical or electrophysiological).</a:t>
            </a:r>
          </a:p>
          <a:p>
            <a:r>
              <a:rPr lang="en-US" dirty="0">
                <a:ln>
                  <a:solidFill>
                    <a:sysClr val="windowText" lastClr="000000"/>
                  </a:solidFill>
                </a:ln>
                <a:latin typeface="Times New Roman" panose="02020603050405020304" pitchFamily="18" charset="0"/>
                <a:cs typeface="Times New Roman" panose="02020603050405020304" pitchFamily="18" charset="0"/>
              </a:rPr>
              <a:t>Later, as a result of associated diseases or aging.</a:t>
            </a:r>
          </a:p>
        </p:txBody>
      </p:sp>
      <p:sp>
        <p:nvSpPr>
          <p:cNvPr id="24" name="Title 1"/>
          <p:cNvSpPr txBox="1">
            <a:spLocks/>
          </p:cNvSpPr>
          <p:nvPr/>
        </p:nvSpPr>
        <p:spPr>
          <a:xfrm>
            <a:off x="457200" y="228600"/>
            <a:ext cx="7479903"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buClr>
                <a:schemeClr val="accent1"/>
              </a:buClr>
            </a:pPr>
            <a:r>
              <a:rPr lang="sr-Latn-RS" altLang="sr-Latn-RS" b="1" dirty="0" smtClean="0">
                <a:solidFill>
                  <a:schemeClr val="tx2"/>
                </a:solidFill>
                <a:latin typeface="Times New Roman" panose="02020603050405020304" pitchFamily="18" charset="0"/>
                <a:cs typeface="Times New Roman" panose="02020603050405020304" pitchFamily="18" charset="0"/>
              </a:rPr>
              <a:t>HEART RHYTHM </a:t>
            </a:r>
            <a:r>
              <a:rPr lang="sr-Latn-RS" altLang="sr-Latn-RS" b="1" dirty="0">
                <a:solidFill>
                  <a:schemeClr val="tx2"/>
                </a:solidFill>
                <a:latin typeface="Times New Roman" panose="02020603050405020304" pitchFamily="18" charset="0"/>
                <a:cs typeface="Times New Roman" panose="02020603050405020304" pitchFamily="18" charset="0"/>
              </a:rPr>
              <a:t>DISTURBANCES</a:t>
            </a:r>
            <a:endParaRPr lang="en-US" altLang="sr-Latn-RS" b="1" i="1"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59987002"/>
      </p:ext>
    </p:extLst>
  </p:cSld>
  <p:clrMapOvr>
    <a:masterClrMapping/>
  </p:clrMapOvr>
  <mc:AlternateContent xmlns:mc="http://schemas.openxmlformats.org/markup-compatibility/2006" xmlns:p14="http://schemas.microsoft.com/office/powerpoint/2010/main">
    <mc:Choice Requires="p14">
      <p:transition spd="slow" p14:dur="2000" advTm="34032"/>
    </mc:Choice>
    <mc:Fallback xmlns="">
      <p:transition spd="slow" advTm="34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ircle(out)">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circle(out)">
                                      <p:cBhvr>
                                        <p:cTn id="1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Times New Roman" panose="02020603050405020304" pitchFamily="18" charset="0"/>
                <a:cs typeface="Times New Roman" panose="02020603050405020304" pitchFamily="18" charset="0"/>
              </a:rPr>
              <a:t>Risk factors</a:t>
            </a:r>
            <a:endParaRPr lang="en-US"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Existing heart muscle disease</a:t>
            </a:r>
          </a:p>
          <a:p>
            <a:r>
              <a:rPr lang="en-US" dirty="0">
                <a:latin typeface="Times New Roman" panose="02020603050405020304" pitchFamily="18" charset="0"/>
                <a:cs typeface="Times New Roman" panose="02020603050405020304" pitchFamily="18" charset="0"/>
              </a:rPr>
              <a:t>Diseases of heart valves</a:t>
            </a:r>
          </a:p>
          <a:p>
            <a:r>
              <a:rPr lang="en-US" dirty="0">
                <a:latin typeface="Times New Roman" panose="02020603050405020304" pitchFamily="18" charset="0"/>
                <a:cs typeface="Times New Roman" panose="02020603050405020304" pitchFamily="18" charset="0"/>
              </a:rPr>
              <a:t>Dystonia (tone disorder) of the autonomic nervous system</a:t>
            </a:r>
          </a:p>
          <a:p>
            <a:r>
              <a:rPr lang="en-US" dirty="0">
                <a:latin typeface="Times New Roman" panose="02020603050405020304" pitchFamily="18" charset="0"/>
                <a:cs typeface="Times New Roman" panose="02020603050405020304" pitchFamily="18" charset="0"/>
              </a:rPr>
              <a:t>Electrolyte imbalance (K+, Mg++, Ca++)</a:t>
            </a:r>
          </a:p>
          <a:p>
            <a:r>
              <a:rPr lang="en-US" dirty="0">
                <a:latin typeface="Times New Roman" panose="02020603050405020304" pitchFamily="18" charset="0"/>
                <a:cs typeface="Times New Roman" panose="02020603050405020304" pitchFamily="18" charset="0"/>
              </a:rPr>
              <a:t>Acid-base disorders</a:t>
            </a:r>
          </a:p>
          <a:p>
            <a:r>
              <a:rPr lang="en-US" dirty="0">
                <a:latin typeface="Times New Roman" panose="02020603050405020304" pitchFamily="18" charset="0"/>
                <a:cs typeface="Times New Roman" panose="02020603050405020304" pitchFamily="18" charset="0"/>
              </a:rPr>
              <a:t>Administering certain drugs (PARADOX: </a:t>
            </a:r>
            <a:r>
              <a:rPr lang="en-US" dirty="0" err="1">
                <a:latin typeface="Times New Roman" panose="02020603050405020304" pitchFamily="18" charset="0"/>
                <a:cs typeface="Times New Roman" panose="02020603050405020304" pitchFamily="18" charset="0"/>
              </a:rPr>
              <a:t>antiarrhythmics</a:t>
            </a:r>
            <a:r>
              <a:rPr lang="en-US" dirty="0">
                <a:latin typeface="Times New Roman" panose="02020603050405020304" pitchFamily="18" charset="0"/>
                <a:cs typeface="Times New Roman" panose="02020603050405020304" pitchFamily="18" charset="0"/>
              </a:rPr>
              <a:t> cause arrhythmia!)</a:t>
            </a:r>
          </a:p>
          <a:p>
            <a:r>
              <a:rPr lang="en-US" dirty="0" smtClean="0">
                <a:latin typeface="Times New Roman" panose="02020603050405020304" pitchFamily="18" charset="0"/>
                <a:cs typeface="Times New Roman" panose="02020603050405020304" pitchFamily="18" charset="0"/>
              </a:rPr>
              <a:t>C</a:t>
            </a:r>
            <a:r>
              <a:rPr lang="sr-Latn-RS" dirty="0">
                <a:latin typeface="Times New Roman" panose="02020603050405020304" pitchFamily="18" charset="0"/>
                <a:cs typeface="Times New Roman" panose="02020603050405020304" pitchFamily="18" charset="0"/>
              </a:rPr>
              <a:t>a</a:t>
            </a:r>
            <a:r>
              <a:rPr lang="en-US" dirty="0" err="1" smtClean="0">
                <a:latin typeface="Times New Roman" panose="02020603050405020304" pitchFamily="18" charset="0"/>
                <a:cs typeface="Times New Roman" panose="02020603050405020304" pitchFamily="18" charset="0"/>
              </a:rPr>
              <a:t>ffeine</a:t>
            </a:r>
            <a:r>
              <a:rPr lang="en-US" dirty="0">
                <a:latin typeface="Times New Roman" panose="02020603050405020304" pitchFamily="18" charset="0"/>
                <a:cs typeface="Times New Roman" panose="02020603050405020304" pitchFamily="18" charset="0"/>
              </a:rPr>
              <a:t>, smoking, excessive amounts of alcohol</a:t>
            </a:r>
          </a:p>
        </p:txBody>
      </p:sp>
    </p:spTree>
    <p:extLst>
      <p:ext uri="{BB962C8B-B14F-4D97-AF65-F5344CB8AC3E}">
        <p14:creationId xmlns:p14="http://schemas.microsoft.com/office/powerpoint/2010/main" val="27418590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3|4.9|2.4|1.7"/>
</p:tagLst>
</file>

<file path=ppt/tags/tag10.xml><?xml version="1.0" encoding="utf-8"?>
<p:tagLst xmlns:a="http://schemas.openxmlformats.org/drawingml/2006/main" xmlns:r="http://schemas.openxmlformats.org/officeDocument/2006/relationships" xmlns:p="http://schemas.openxmlformats.org/presentationml/2006/main">
  <p:tag name="TIMING" val="|13.9"/>
</p:tagLst>
</file>

<file path=ppt/tags/tag11.xml><?xml version="1.0" encoding="utf-8"?>
<p:tagLst xmlns:a="http://schemas.openxmlformats.org/drawingml/2006/main" xmlns:r="http://schemas.openxmlformats.org/officeDocument/2006/relationships" xmlns:p="http://schemas.openxmlformats.org/presentationml/2006/main">
  <p:tag name="TIMING" val="|21.4|7.9"/>
</p:tagLst>
</file>

<file path=ppt/tags/tag12.xml><?xml version="1.0" encoding="utf-8"?>
<p:tagLst xmlns:a="http://schemas.openxmlformats.org/drawingml/2006/main" xmlns:r="http://schemas.openxmlformats.org/officeDocument/2006/relationships" xmlns:p="http://schemas.openxmlformats.org/presentationml/2006/main">
  <p:tag name="TIMING" val="|8.4|4|0.7|1.7|2.1|9.1|0.8|1|1.7|1.3|1.7"/>
</p:tagLst>
</file>

<file path=ppt/tags/tag13.xml><?xml version="1.0" encoding="utf-8"?>
<p:tagLst xmlns:a="http://schemas.openxmlformats.org/drawingml/2006/main" xmlns:r="http://schemas.openxmlformats.org/officeDocument/2006/relationships" xmlns:p="http://schemas.openxmlformats.org/presentationml/2006/main">
  <p:tag name="TIMING" val="|18.5"/>
</p:tagLst>
</file>

<file path=ppt/tags/tag2.xml><?xml version="1.0" encoding="utf-8"?>
<p:tagLst xmlns:a="http://schemas.openxmlformats.org/drawingml/2006/main" xmlns:r="http://schemas.openxmlformats.org/officeDocument/2006/relationships" xmlns:p="http://schemas.openxmlformats.org/presentationml/2006/main">
  <p:tag name="TIMING" val="|7.2|1.2|1.7"/>
</p:tagLst>
</file>

<file path=ppt/tags/tag3.xml><?xml version="1.0" encoding="utf-8"?>
<p:tagLst xmlns:a="http://schemas.openxmlformats.org/drawingml/2006/main" xmlns:r="http://schemas.openxmlformats.org/officeDocument/2006/relationships" xmlns:p="http://schemas.openxmlformats.org/presentationml/2006/main">
  <p:tag name="TIMING" val="|3.3"/>
</p:tagLst>
</file>

<file path=ppt/tags/tag4.xml><?xml version="1.0" encoding="utf-8"?>
<p:tagLst xmlns:a="http://schemas.openxmlformats.org/drawingml/2006/main" xmlns:r="http://schemas.openxmlformats.org/officeDocument/2006/relationships" xmlns:p="http://schemas.openxmlformats.org/presentationml/2006/main">
  <p:tag name="TIMING" val="|5.6|14"/>
</p:tagLst>
</file>

<file path=ppt/tags/tag5.xml><?xml version="1.0" encoding="utf-8"?>
<p:tagLst xmlns:a="http://schemas.openxmlformats.org/drawingml/2006/main" xmlns:r="http://schemas.openxmlformats.org/officeDocument/2006/relationships" xmlns:p="http://schemas.openxmlformats.org/presentationml/2006/main">
  <p:tag name="TIMING" val="|4.9|7.7"/>
</p:tagLst>
</file>

<file path=ppt/tags/tag6.xml><?xml version="1.0" encoding="utf-8"?>
<p:tagLst xmlns:a="http://schemas.openxmlformats.org/drawingml/2006/main" xmlns:r="http://schemas.openxmlformats.org/officeDocument/2006/relationships" xmlns:p="http://schemas.openxmlformats.org/presentationml/2006/main">
  <p:tag name="TIMING" val="|1.9|1.3"/>
</p:tagLst>
</file>

<file path=ppt/tags/tag7.xml><?xml version="1.0" encoding="utf-8"?>
<p:tagLst xmlns:a="http://schemas.openxmlformats.org/drawingml/2006/main" xmlns:r="http://schemas.openxmlformats.org/officeDocument/2006/relationships" xmlns:p="http://schemas.openxmlformats.org/presentationml/2006/main">
  <p:tag name="TIMING" val="|1.5"/>
</p:tagLst>
</file>

<file path=ppt/tags/tag8.xml><?xml version="1.0" encoding="utf-8"?>
<p:tagLst xmlns:a="http://schemas.openxmlformats.org/drawingml/2006/main" xmlns:r="http://schemas.openxmlformats.org/officeDocument/2006/relationships" xmlns:p="http://schemas.openxmlformats.org/presentationml/2006/main">
  <p:tag name="TIMING" val="|1.6"/>
</p:tagLst>
</file>

<file path=ppt/tags/tag9.xml><?xml version="1.0" encoding="utf-8"?>
<p:tagLst xmlns:a="http://schemas.openxmlformats.org/drawingml/2006/main" xmlns:r="http://schemas.openxmlformats.org/officeDocument/2006/relationships" xmlns:p="http://schemas.openxmlformats.org/presentationml/2006/main">
  <p:tag name="TIMING" val="|1.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Wood Type</Template>
  <TotalTime>2122</TotalTime>
  <Words>1904</Words>
  <Application>Microsoft Office PowerPoint</Application>
  <PresentationFormat>On-screen Show (4:3)</PresentationFormat>
  <Paragraphs>547</Paragraphs>
  <Slides>78</Slides>
  <Notes>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78</vt:i4>
      </vt:variant>
    </vt:vector>
  </HeadingPairs>
  <TitlesOfParts>
    <vt:vector size="89" baseType="lpstr">
      <vt:lpstr>Arial</vt:lpstr>
      <vt:lpstr>Calibri</vt:lpstr>
      <vt:lpstr>Cambria</vt:lpstr>
      <vt:lpstr>Palatino Linotype</vt:lpstr>
      <vt:lpstr>Rockwell</vt:lpstr>
      <vt:lpstr>Rockwell Condensed</vt:lpstr>
      <vt:lpstr>Symbol</vt:lpstr>
      <vt:lpstr>Times New Roman</vt:lpstr>
      <vt:lpstr>Wingdings</vt:lpstr>
      <vt:lpstr>Wingdings 3</vt:lpstr>
      <vt:lpstr>Wood Type</vt:lpstr>
      <vt:lpstr>FACULTY OF MEDICAL SCIENCES UNIVERSITY OF KRAGUJEVAC      HEART RHYTHM Disturbances and electrostimulation </vt:lpstr>
      <vt:lpstr>CONDUCTING SYSTEM OF THE HEART</vt:lpstr>
      <vt:lpstr>PowerPoint Presentation</vt:lpstr>
      <vt:lpstr>PowerPoint Presentation</vt:lpstr>
      <vt:lpstr>PowerPoint Presentation</vt:lpstr>
      <vt:lpstr>PowerPoint Presentation</vt:lpstr>
      <vt:lpstr>PowerPoint Presentation</vt:lpstr>
      <vt:lpstr>PowerPoint Presentation</vt:lpstr>
      <vt:lpstr>Risk factors</vt:lpstr>
      <vt:lpstr>PowerPoint Presentation</vt:lpstr>
      <vt:lpstr>Disturbance in Creating an electrical impulse</vt:lpstr>
      <vt:lpstr>Disturbance in Conducting an electrical impulse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AV block 1st degree</vt:lpstr>
      <vt:lpstr>AV block 2nd degree –MOBITZ 1</vt:lpstr>
      <vt:lpstr>AV block 2nd degree –MOBITZ 2</vt:lpstr>
      <vt:lpstr>AV block 3rd degree</vt:lpstr>
      <vt:lpstr>PowerPoint Presentation</vt:lpstr>
      <vt:lpstr>LEFT BUNDLE BRANCH BLOCK</vt:lpstr>
      <vt:lpstr>RIGHT BUNDLE BRANCH BLOCK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SUPRAVENTRICULAR EXTRASYSTOLES (premature beats)</vt:lpstr>
      <vt:lpstr>PowerPoint Presentation</vt:lpstr>
      <vt:lpstr>    SUPRAVENTRICULAR TACHYCARDIA</vt:lpstr>
      <vt:lpstr>PowerPoint Presentation</vt:lpstr>
      <vt:lpstr>PRE-EXCITATIOn SYNDROMES (Wolf-Parkinson-White syndrome)</vt:lpstr>
      <vt:lpstr>Wolf-Parkinson-White syndrome</vt:lpstr>
      <vt:lpstr>PRE-EXCITATIOC SYNDROMES (Lown-Ganong-Levine (LGL) syndrome )</vt:lpstr>
      <vt:lpstr>PowerPoint Presentation</vt:lpstr>
      <vt:lpstr>PowerPoint Presentation</vt:lpstr>
      <vt:lpstr>PowerPoint Presentation</vt:lpstr>
      <vt:lpstr>PowerPoint Presentation</vt:lpstr>
      <vt:lpstr>ATRIAL FIBRILLATION  DEFINITION</vt:lpstr>
      <vt:lpstr>CLINICAL ATRIAL FIBRILLATiON</vt:lpstr>
      <vt:lpstr>Diagnosis of subclinical AF</vt:lpstr>
      <vt:lpstr>risk factors for incident AF</vt:lpstr>
      <vt:lpstr>PowerPoint Presentation</vt:lpstr>
      <vt:lpstr>SCREENING FOR AF</vt:lpstr>
      <vt:lpstr>Diagnostic work-up and follow-up in AF patients</vt:lpstr>
      <vt:lpstr>PowerPoint Presentation</vt:lpstr>
      <vt:lpstr>ATRIAL FIBRILLATION ECG</vt:lpstr>
      <vt:lpstr>PowerPoint Presentation</vt:lpstr>
      <vt:lpstr>PowerPoint Presentation</vt:lpstr>
      <vt:lpstr>ATRIAL FIBRILLATION (Fibrillatio atriorum) </vt:lpstr>
      <vt:lpstr>ATRIAL FIBRILLATION (Fibrillatio atriorum)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VENTRICULAR TACHYCARDIA (Tachycardia ventricularis)</vt:lpstr>
      <vt:lpstr>VENTRICULAR TACHYCARDIA  (Tachycardia ventricularis)</vt:lpstr>
      <vt:lpstr>VENTRICULAR TACHYCARDIA (Tachycardia ventricularis)</vt:lpstr>
      <vt:lpstr>VENTRICULAR TACHYCARDIA (Tachycardia ventricularis)</vt:lpstr>
      <vt:lpstr>VENTRICULAR TACHYCARDIA (Tachycardia ventricularis)  TORSADE DE POINTS</vt:lpstr>
      <vt:lpstr>VENTRICULAR FLUTTER AND FIBRILLATION (Fibrillatio/Flutter ventriculorum) </vt:lpstr>
      <vt:lpstr>HEART RHYTHM DISORDERS THERAPY</vt:lpstr>
      <vt:lpstr>ANTIARRHYTHMIC DRUGS</vt:lpstr>
      <vt:lpstr>FUTURE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Prikaz slučaja</dc:title>
  <dc:creator>Admin</dc:creator>
  <cp:lastModifiedBy>Rada Vucic</cp:lastModifiedBy>
  <cp:revision>309</cp:revision>
  <dcterms:created xsi:type="dcterms:W3CDTF">2006-08-16T00:00:00Z</dcterms:created>
  <dcterms:modified xsi:type="dcterms:W3CDTF">2023-09-14T13:57:28Z</dcterms:modified>
</cp:coreProperties>
</file>